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4.xml" ContentType="application/vnd.openxmlformats-officedocument.drawingml.chartshapes+xml"/>
  <Override PartName="/ppt/notesSlides/notesSlide22.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5.xml" ContentType="application/vnd.openxmlformats-officedocument.drawingml.chartshapes+xml"/>
  <Override PartName="/ppt/notesSlides/notesSlide23.xml" ContentType="application/vnd.openxmlformats-officedocument.presentationml.notesSlide+xml"/>
  <Override PartName="/ppt/charts/chart19.xml" ContentType="application/vnd.openxmlformats-officedocument.drawingml.chart+xml"/>
  <Override PartName="/ppt/notesSlides/notesSlide24.xml" ContentType="application/vnd.openxmlformats-officedocument.presentationml.notesSlid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7.xml" ContentType="application/vnd.openxmlformats-officedocument.presentationml.notesSl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8.xml" ContentType="application/vnd.openxmlformats-officedocument.presentationml.notesSlid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9.xml" ContentType="application/vnd.openxmlformats-officedocument.presentationml.notesSlide+xml"/>
  <Override PartName="/ppt/charts/chart25.xml" ContentType="application/vnd.openxmlformats-officedocument.drawingml.chart+xml"/>
  <Override PartName="/ppt/notesSlides/notesSlide30.xml" ContentType="application/vnd.openxmlformats-officedocument.presentationml.notesSlide+xml"/>
  <Override PartName="/ppt/charts/chart26.xml" ContentType="application/vnd.openxmlformats-officedocument.drawingml.chart+xml"/>
  <Override PartName="/ppt/notesSlides/notesSlide31.xml" ContentType="application/vnd.openxmlformats-officedocument.presentationml.notesSlide+xml"/>
  <Override PartName="/ppt/charts/chart27.xml" ContentType="application/vnd.openxmlformats-officedocument.drawingml.chart+xml"/>
  <Override PartName="/ppt/notesSlides/notesSlide32.xml" ContentType="application/vnd.openxmlformats-officedocument.presentationml.notesSlide+xml"/>
  <Override PartName="/ppt/charts/chart28.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3.xml" ContentType="application/vnd.openxmlformats-officedocument.presentationml.notesSlid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82" r:id="rId2"/>
    <p:sldId id="283" r:id="rId3"/>
    <p:sldId id="264" r:id="rId4"/>
    <p:sldId id="284" r:id="rId5"/>
    <p:sldId id="314" r:id="rId6"/>
    <p:sldId id="316" r:id="rId7"/>
    <p:sldId id="327" r:id="rId8"/>
    <p:sldId id="288" r:id="rId9"/>
    <p:sldId id="312" r:id="rId10"/>
    <p:sldId id="313" r:id="rId11"/>
    <p:sldId id="289" r:id="rId12"/>
    <p:sldId id="291" r:id="rId13"/>
    <p:sldId id="292" r:id="rId14"/>
    <p:sldId id="293" r:id="rId15"/>
    <p:sldId id="295" r:id="rId16"/>
    <p:sldId id="296" r:id="rId17"/>
    <p:sldId id="297" r:id="rId18"/>
    <p:sldId id="308" r:id="rId19"/>
    <p:sldId id="298" r:id="rId20"/>
    <p:sldId id="315" r:id="rId21"/>
    <p:sldId id="317" r:id="rId22"/>
    <p:sldId id="326" r:id="rId23"/>
    <p:sldId id="322" r:id="rId24"/>
    <p:sldId id="319" r:id="rId25"/>
    <p:sldId id="320" r:id="rId26"/>
    <p:sldId id="300" r:id="rId27"/>
    <p:sldId id="301" r:id="rId28"/>
    <p:sldId id="318" r:id="rId29"/>
    <p:sldId id="302" r:id="rId30"/>
    <p:sldId id="321" r:id="rId31"/>
    <p:sldId id="304" r:id="rId32"/>
    <p:sldId id="325" r:id="rId33"/>
    <p:sldId id="309" r:id="rId34"/>
    <p:sldId id="324" r:id="rId35"/>
    <p:sldId id="306" r:id="rId36"/>
    <p:sldId id="310" r:id="rId37"/>
    <p:sldId id="323" r:id="rId38"/>
    <p:sldId id="285" r:id="rId39"/>
    <p:sldId id="28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CEB"/>
    <a:srgbClr val="6E002A"/>
    <a:srgbClr val="C90212"/>
    <a:srgbClr val="FAA710"/>
    <a:srgbClr val="E73D15"/>
    <a:srgbClr val="FFF20A"/>
    <a:srgbClr val="2A27CE"/>
    <a:srgbClr val="2725B8"/>
    <a:srgbClr val="1E1D63"/>
    <a:srgbClr val="F79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49" autoAdjust="0"/>
    <p:restoredTop sz="60514" autoAdjust="0"/>
  </p:normalViewPr>
  <p:slideViewPr>
    <p:cSldViewPr snapToGrid="0">
      <p:cViewPr>
        <p:scale>
          <a:sx n="95" d="100"/>
          <a:sy n="95" d="100"/>
        </p:scale>
        <p:origin x="-216"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nbailey\Downloads\15%20Nov%20-%20StatsUpdate2017_Global_FinalCharts%20-%20copy%20edited.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Users\nbailey\Desktop\StatsUpdate2017_Global_Set1_color_correction.xlsx" TargetMode="External"/><Relationship Id="rId4" Type="http://schemas.openxmlformats.org/officeDocument/2006/relationships/chartUserShapes" Target="../drawings/drawing3.xml"/><Relationship Id="rId1" Type="http://schemas.microsoft.com/office/2011/relationships/chartStyle" Target="style8.xml"/><Relationship Id="rId2" Type="http://schemas.microsoft.com/office/2011/relationships/chartColorStyle" Target="colors8.xml"/></Relationships>
</file>

<file path=ppt/charts/_rels/chart11.xml.rels><?xml version="1.0" encoding="UTF-8" standalone="yes"?>
<Relationships xmlns="http://schemas.openxmlformats.org/package/2006/relationships"><Relationship Id="rId1" Type="http://schemas.openxmlformats.org/officeDocument/2006/relationships/oleObject" Target="file:////Users\nbailey\Desktop\StatsUpdate2017_Global_Set1_color_correction.xlsx" TargetMode="External"/></Relationships>
</file>

<file path=ppt/charts/_rels/chart12.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oleObject" Target="file:////Users\nbailey\Desktop\StatsUpdate2017_Global_Set1_color_correction.xlsx" TargetMode="External"/></Relationships>
</file>

<file path=ppt/charts/_rels/chart13.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oleObject" Target="file:////Users\nbailey\Desktop\StatsUpdate2017_Global_Set1_color_correction.xlsx" TargetMode="External"/></Relationships>
</file>

<file path=ppt/charts/_rels/chart14.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oleObject" Target="file:////Users\nbailey\Desktop\StatsUpdate2017_Global_Set1_color_correction.xlsx" TargetMode="External"/></Relationships>
</file>

<file path=ppt/charts/_rels/chart15.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oleObject" Target="file:////Users\nbailey\Desktop\StatsUpdate2017_Global_Set1_color_correction.xlsx" TargetMode="External"/></Relationships>
</file>

<file path=ppt/charts/_rels/chart16.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oleObject" Target="file:////Users\nbailey\Desktop\StatsUpdate2017_Global_Set1_color_correction.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Users\nbailey\Desktop\StatsUpdate2017_Global_Set1_color_correction.xlsx" TargetMode="External"/><Relationship Id="rId4" Type="http://schemas.openxmlformats.org/officeDocument/2006/relationships/chartUserShapes" Target="../drawings/drawing4.xml"/><Relationship Id="rId1" Type="http://schemas.microsoft.com/office/2011/relationships/chartStyle" Target="style14.xml"/><Relationship Id="rId2" Type="http://schemas.microsoft.com/office/2011/relationships/chartColorStyle" Target="colors14.xml"/></Relationships>
</file>

<file path=ppt/charts/_rels/chart18.xml.rels><?xml version="1.0" encoding="UTF-8" standalone="yes"?>
<Relationships xmlns="http://schemas.openxmlformats.org/package/2006/relationships"><Relationship Id="rId3" Type="http://schemas.openxmlformats.org/officeDocument/2006/relationships/oleObject" Target="file:////Users\nbailey\Desktop\StatsUpdate2017_Global_Set1_color_correction.xlsx" TargetMode="External"/><Relationship Id="rId4" Type="http://schemas.openxmlformats.org/officeDocument/2006/relationships/chartUserShapes" Target="../drawings/drawing5.xml"/><Relationship Id="rId1" Type="http://schemas.microsoft.com/office/2011/relationships/chartStyle" Target="style15.xml"/><Relationship Id="rId2" Type="http://schemas.microsoft.com/office/2011/relationships/chartColorStyle" Target="colors15.xml"/></Relationships>
</file>

<file path=ppt/charts/_rels/chart19.xml.rels><?xml version="1.0" encoding="UTF-8" standalone="yes"?>
<Relationships xmlns="http://schemas.openxmlformats.org/package/2006/relationships"><Relationship Id="rId1" Type="http://schemas.openxmlformats.org/officeDocument/2006/relationships/oleObject" Target="file:////Users\nbailey\Desktop\StatsUpdate2017_Global_Set1_color_correction.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Users\nbailey\Desktop\StatsUpdate2017_Global_Set1_color_correction.xlsx" TargetMode="External"/></Relationships>
</file>

<file path=ppt/charts/_rels/chart20.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oleObject" Target="file:////Users\nbailey\Downloads\15%20Nov%20-%20StatsUpdate2017_Global_FinalCharts%20-%20copy%20edited.xlsx" TargetMode="External"/></Relationships>
</file>

<file path=ppt/charts/_rels/chart21.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oleObject" Target="file:////Users\nbailey\Desktop\StatsUpdate2017_Global_Set1_color_correction.xlsx" TargetMode="External"/></Relationships>
</file>

<file path=ppt/charts/_rels/chart22.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oleObject" Target="file:////Users\nbailey\Desktop\StatsUpdate2017_Global_Set1_color_correction.xlsx" TargetMode="External"/></Relationships>
</file>

<file path=ppt/charts/_rels/chart23.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oleObject" Target="file:////Users\nbailey\Desktop\StatsUpdate2017_Global_Set1_color_correction.xlsx" TargetMode="External"/></Relationships>
</file>

<file path=ppt/charts/_rels/chart24.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oleObject" Target="file:////Users\nbailey\Desktop\StatsUpdate2017_Global_Set1_color_correction.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Users\nbailey\Desktop\StatsUpdate2017_Global_Set1_color_correction.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Users\nbailey\Desktop\StatsUpdate2017_Global_Set1_color_correction.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Users\nbailey\Desktop\StatsUpdate2017_Global_Set1_color_correction.xlsx" TargetMode="External"/></Relationships>
</file>

<file path=ppt/charts/_rels/chart28.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oleObject" Target="file:////Users\nbailey\Desktop\StatsUpdate2017_Global_Set1_color_correction.xlsx" TargetMode="External"/></Relationships>
</file>

<file path=ppt/charts/_rels/chart29.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oleObject" Target="file:////Users\nbailey\Desktop\StatsUpdate2017_Global_Set1_color_correc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ers\nbailey\Desktop\StatsUpdate2017_Global_Set1_color_correction.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Users\nbailey\Desktop\StatsUpdate2017_Global_Set1_color_correction.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Users\nbailey\Desktop\StatsUpdate2017_Global_Set1_color_correction.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nbailey\Desktop\StatsUpdate2017_Global_Set1_color_correction.xlsx" TargetMode="External"/><Relationship Id="rId4" Type="http://schemas.openxmlformats.org/officeDocument/2006/relationships/chartUserShapes" Target="../drawings/drawing1.xml"/><Relationship Id="rId1" Type="http://schemas.microsoft.com/office/2011/relationships/chartStyle" Target="style5.xml"/><Relationship Id="rId2" Type="http://schemas.microsoft.com/office/2011/relationships/chartColorStyle" Target="colors5.xml"/></Relationships>
</file>

<file path=ppt/charts/_rels/chart7.xml.rels><?xml version="1.0" encoding="UTF-8" standalone="yes"?>
<Relationships xmlns="http://schemas.openxmlformats.org/package/2006/relationships"><Relationship Id="rId3" Type="http://schemas.openxmlformats.org/officeDocument/2006/relationships/oleObject" Target="file:////Users\nbailey\Desktop\StatsUpdate2017_Global_Set1_color_correction.xlsx" TargetMode="External"/><Relationship Id="rId4" Type="http://schemas.openxmlformats.org/officeDocument/2006/relationships/chartUserShapes" Target="../drawings/drawing2.xml"/><Relationship Id="rId1" Type="http://schemas.microsoft.com/office/2011/relationships/chartStyle" Target="style6.xml"/><Relationship Id="rId2" Type="http://schemas.microsoft.com/office/2011/relationships/chartColorStyle" Target="colors6.xml"/></Relationships>
</file>

<file path=ppt/charts/_rels/chart8.xml.rels><?xml version="1.0" encoding="UTF-8" standalone="yes"?>
<Relationships xmlns="http://schemas.openxmlformats.org/package/2006/relationships"><Relationship Id="rId1" Type="http://schemas.openxmlformats.org/officeDocument/2006/relationships/oleObject" Target="file:////Users\nbailey\Desktop\StatsUpdate2017_Global_Set1_color_correction.xlsx" TargetMode="External"/></Relationships>
</file>

<file path=ppt/charts/_rels/chart9.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Users\nbailey\Desktop\StatsUpdate2017_Global_Set1_color_correc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3"/>
          <c:tx>
            <c:strRef>
              <c:f>'Figure 1 Projections'!$A$34</c:f>
              <c:strCache>
                <c:ptCount val="1"/>
                <c:pt idx="0">
                  <c:v>Infections averted: super-fast-track scenario</c:v>
                </c:pt>
              </c:strCache>
            </c:strRef>
          </c:tx>
          <c:spPr>
            <a:pattFill prst="dashVert">
              <a:fgClr>
                <a:schemeClr val="accent3"/>
              </a:fgClr>
              <a:bgClr>
                <a:schemeClr val="bg1"/>
              </a:bgClr>
            </a:pattFill>
            <a:ln>
              <a:noFill/>
            </a:ln>
            <a:effectLst/>
          </c:spPr>
          <c:dLbls>
            <c:dLbl>
              <c:idx val="6"/>
              <c:delete val="1"/>
              <c:extLst xmlns:c16r2="http://schemas.microsoft.com/office/drawing/2015/06/chart">
                <c:ext xmlns:c16="http://schemas.microsoft.com/office/drawing/2014/chart" uri="{C3380CC4-5D6E-409C-BE32-E72D297353CC}">
                  <c16:uniqueId val="{00000000-9747-4B52-B374-3AA93EF054C2}"/>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1-9747-4B52-B374-3AA93EF054C2}"/>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2-9747-4B52-B374-3AA93EF054C2}"/>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3-9747-4B52-B374-3AA93EF054C2}"/>
                </c:ext>
                <c:ext xmlns:c15="http://schemas.microsoft.com/office/drawing/2012/chart" uri="{CE6537A1-D6FC-4f65-9D91-7224C49458BB}"/>
              </c:extLst>
            </c:dLbl>
            <c:dLbl>
              <c:idx val="10"/>
              <c:layout>
                <c:manualLayout>
                  <c:x val="-0.0213178550244715"/>
                  <c:y val="-0.263742608013408"/>
                </c:manualLayout>
              </c:layout>
              <c:tx>
                <c:rich>
                  <a:bodyPr rot="0" spcFirstLastPara="1" vertOverflow="clip" horzOverflow="clip" vert="horz" wrap="square" lIns="38100" tIns="19050" rIns="38100" bIns="19050" anchor="ctr" anchorCtr="1">
                    <a:noAutofit/>
                  </a:bodyPr>
                  <a:lstStyle/>
                  <a:p>
                    <a:pPr>
                      <a:defRPr sz="1200" b="0" i="0" u="none" strike="noStrike" kern="1200" baseline="0">
                        <a:solidFill>
                          <a:schemeClr val="bg2">
                            <a:lumMod val="10000"/>
                          </a:schemeClr>
                        </a:solidFill>
                        <a:latin typeface="+mn-lt"/>
                        <a:ea typeface="+mn-ea"/>
                        <a:cs typeface="+mn-cs"/>
                      </a:defRPr>
                    </a:pPr>
                    <a:r>
                      <a:rPr lang="en-US" sz="1200">
                        <a:solidFill>
                          <a:schemeClr val="bg2">
                            <a:lumMod val="10000"/>
                          </a:schemeClr>
                        </a:solidFill>
                      </a:rPr>
                      <a:t>Need: 290,000</a:t>
                    </a:r>
                    <a:r>
                      <a:rPr lang="en-US" sz="1200" baseline="0">
                        <a:solidFill>
                          <a:schemeClr val="bg2">
                            <a:lumMod val="10000"/>
                          </a:schemeClr>
                        </a:solidFill>
                      </a:rPr>
                      <a:t> infections averted by 2020</a:t>
                    </a:r>
                    <a:endParaRPr lang="en-US" sz="1200">
                      <a:solidFill>
                        <a:schemeClr val="bg2">
                          <a:lumMod val="10000"/>
                        </a:schemeClr>
                      </a:solidFill>
                    </a:endParaRPr>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noAutofit/>
                </a:bodyPr>
                <a:lstStyle/>
                <a:p>
                  <a:pPr>
                    <a:defRPr sz="1200" b="0" i="0" u="none" strike="noStrike" kern="1200" baseline="0">
                      <a:solidFill>
                        <a:schemeClr val="bg2">
                          <a:lumMod val="10000"/>
                        </a:schemeClr>
                      </a:solidFill>
                      <a:latin typeface="+mn-lt"/>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9747-4B52-B374-3AA93EF054C2}"/>
                </c:ext>
                <c:ext xmlns:c15="http://schemas.microsoft.com/office/drawing/2012/chart" uri="{CE6537A1-D6FC-4f65-9D91-7224C49458BB}">
                  <c15:spPr xmlns:c15="http://schemas.microsoft.com/office/drawing/2012/chart">
                    <a:prstGeom prst="wedgeRectCallout">
                      <a:avLst>
                        <a:gd name="adj1" fmla="val -38406"/>
                        <a:gd name="adj2" fmla="val 196822"/>
                      </a:avLst>
                    </a:prstGeom>
                    <a:noFill/>
                    <a:ln>
                      <a:noFill/>
                    </a:ln>
                  </c15:spPr>
                  <c15:layout>
                    <c:manualLayout>
                      <c:w val="0.199016765077713"/>
                      <c:h val="0.144682976689552"/>
                    </c:manualLayout>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2">
                        <a:lumMod val="10000"/>
                      </a:schemeClr>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'Figure 1 Projections'!$B$34:$L$34</c:f>
              <c:numCache>
                <c:formatCode>General</c:formatCode>
                <c:ptCount val="11"/>
                <c:pt idx="6" formatCode="#,##0">
                  <c:v>158121.30471</c:v>
                </c:pt>
                <c:pt idx="7" formatCode="#,##0">
                  <c:v>142363.0381574745</c:v>
                </c:pt>
                <c:pt idx="8" formatCode="#,##0">
                  <c:v>128175.2302170625</c:v>
                </c:pt>
                <c:pt idx="9" formatCode="#,##0">
                  <c:v>115401.3700032463</c:v>
                </c:pt>
                <c:pt idx="10" formatCode="#,##0">
                  <c:v>103900.5444037294</c:v>
                </c:pt>
              </c:numCache>
            </c:numRef>
          </c:val>
          <c:extLst xmlns:c16r2="http://schemas.microsoft.com/office/drawing/2015/06/chart">
            <c:ext xmlns:c16="http://schemas.microsoft.com/office/drawing/2014/chart" uri="{C3380CC4-5D6E-409C-BE32-E72D297353CC}">
              <c16:uniqueId val="{00000005-9747-4B52-B374-3AA93EF054C2}"/>
            </c:ext>
          </c:extLst>
        </c:ser>
        <c:ser>
          <c:idx val="3"/>
          <c:order val="4"/>
          <c:tx>
            <c:strRef>
              <c:f>'Figure 1 Projections'!$A$35</c:f>
              <c:strCache>
                <c:ptCount val="1"/>
                <c:pt idx="0">
                  <c:v>Shaded</c:v>
                </c:pt>
              </c:strCache>
            </c:strRef>
          </c:tx>
          <c:spPr>
            <a:solidFill>
              <a:schemeClr val="bg1"/>
            </a:solidFill>
            <a:ln>
              <a:noFill/>
            </a:ln>
            <a:effectLst/>
          </c:spPr>
          <c:val>
            <c:numRef>
              <c:f>'Figure 1 Projections'!$B$35:$L$35</c:f>
              <c:numCache>
                <c:formatCode>General</c:formatCode>
                <c:ptCount val="11"/>
                <c:pt idx="6" formatCode="#,##0">
                  <c:v>158121.30471</c:v>
                </c:pt>
                <c:pt idx="7" formatCode="#,##0">
                  <c:v>94297.52428863753</c:v>
                </c:pt>
                <c:pt idx="8" formatCode="#,##0">
                  <c:v>56235.45228945884</c:v>
                </c:pt>
                <c:pt idx="9" formatCode="#,##0">
                  <c:v>33536.68209273506</c:v>
                </c:pt>
                <c:pt idx="10" formatCode="#,##0">
                  <c:v>20000.0</c:v>
                </c:pt>
              </c:numCache>
            </c:numRef>
          </c:val>
          <c:extLst xmlns:c16r2="http://schemas.microsoft.com/office/drawing/2015/06/chart">
            <c:ext xmlns:c16="http://schemas.microsoft.com/office/drawing/2014/chart" uri="{C3380CC4-5D6E-409C-BE32-E72D297353CC}">
              <c16:uniqueId val="{00000006-9747-4B52-B374-3AA93EF054C2}"/>
            </c:ext>
          </c:extLst>
        </c:ser>
        <c:dLbls>
          <c:showLegendKey val="0"/>
          <c:showVal val="0"/>
          <c:showCatName val="0"/>
          <c:showSerName val="0"/>
          <c:showPercent val="0"/>
          <c:showBubbleSize val="0"/>
        </c:dLbls>
        <c:axId val="122952992"/>
        <c:axId val="122956816"/>
      </c:areaChart>
      <c:lineChart>
        <c:grouping val="standard"/>
        <c:varyColors val="0"/>
        <c:ser>
          <c:idx val="0"/>
          <c:order val="0"/>
          <c:tx>
            <c:strRef>
              <c:f>'Figure 1 Projections'!$A$31</c:f>
              <c:strCache>
                <c:ptCount val="1"/>
                <c:pt idx="0">
                  <c:v>New infections 2010–2016</c:v>
                </c:pt>
              </c:strCache>
            </c:strRef>
          </c:tx>
          <c:spPr>
            <a:ln w="28575" cap="rnd">
              <a:solidFill>
                <a:schemeClr val="accent1"/>
              </a:solidFill>
              <a:round/>
            </a:ln>
            <a:effectLst/>
          </c:spPr>
          <c:marker>
            <c:symbol val="none"/>
          </c:marker>
          <c:dLbls>
            <c:dLbl>
              <c:idx val="0"/>
              <c:layout/>
              <c:tx>
                <c:rich>
                  <a:bodyPr/>
                  <a:lstStyle/>
                  <a:p>
                    <a:r>
                      <a:rPr lang="en-US"/>
                      <a:t>300,000</a:t>
                    </a:r>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747-4B52-B374-3AA93EF054C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1 Projections'!$B$30:$L$30</c:f>
              <c:numCache>
                <c:formatCode>General</c:formatCode>
                <c:ptCount val="11"/>
                <c:pt idx="0">
                  <c:v>2010.0</c:v>
                </c:pt>
                <c:pt idx="1">
                  <c:v>2011.0</c:v>
                </c:pt>
                <c:pt idx="2">
                  <c:v>2012.0</c:v>
                </c:pt>
                <c:pt idx="3">
                  <c:v>2013.0</c:v>
                </c:pt>
                <c:pt idx="4">
                  <c:v>2014.0</c:v>
                </c:pt>
                <c:pt idx="5">
                  <c:v>2015.0</c:v>
                </c:pt>
                <c:pt idx="6">
                  <c:v>2016.0</c:v>
                </c:pt>
                <c:pt idx="7">
                  <c:v>2017.0</c:v>
                </c:pt>
                <c:pt idx="8">
                  <c:v>2018.0</c:v>
                </c:pt>
                <c:pt idx="9">
                  <c:v>2019.0</c:v>
                </c:pt>
                <c:pt idx="10">
                  <c:v>2020.0</c:v>
                </c:pt>
              </c:numCache>
            </c:numRef>
          </c:cat>
          <c:val>
            <c:numRef>
              <c:f>'Figure 1 Projections'!$B$31:$L$31</c:f>
              <c:numCache>
                <c:formatCode>#,##0</c:formatCode>
                <c:ptCount val="11"/>
                <c:pt idx="0">
                  <c:v>296858.32886</c:v>
                </c:pt>
                <c:pt idx="1">
                  <c:v>273670.2931100001</c:v>
                </c:pt>
                <c:pt idx="2">
                  <c:v>247941.99861</c:v>
                </c:pt>
                <c:pt idx="3">
                  <c:v>220410.80447</c:v>
                </c:pt>
                <c:pt idx="4">
                  <c:v>187207.15332</c:v>
                </c:pt>
                <c:pt idx="5">
                  <c:v>171128.75361</c:v>
                </c:pt>
                <c:pt idx="6">
                  <c:v>158121.30471</c:v>
                </c:pt>
              </c:numCache>
            </c:numRef>
          </c:val>
          <c:smooth val="0"/>
          <c:extLst xmlns:c16r2="http://schemas.microsoft.com/office/drawing/2015/06/chart">
            <c:ext xmlns:c16="http://schemas.microsoft.com/office/drawing/2014/chart" uri="{C3380CC4-5D6E-409C-BE32-E72D297353CC}">
              <c16:uniqueId val="{00000009-9747-4B52-B374-3AA93EF054C2}"/>
            </c:ext>
          </c:extLst>
        </c:ser>
        <c:ser>
          <c:idx val="4"/>
          <c:order val="1"/>
          <c:tx>
            <c:strRef>
              <c:f>'Figure 1 Projections'!$A$32</c:f>
              <c:strCache>
                <c:ptCount val="1"/>
                <c:pt idx="0">
                  <c:v>Infections: status quo scenario</c:v>
                </c:pt>
              </c:strCache>
            </c:strRef>
          </c:tx>
          <c:spPr>
            <a:ln w="28575" cap="rnd">
              <a:solidFill>
                <a:schemeClr val="accent1"/>
              </a:solidFill>
              <a:prstDash val="sysDash"/>
              <a:round/>
            </a:ln>
            <a:effectLst/>
          </c:spPr>
          <c:marker>
            <c:symbol val="none"/>
          </c:marker>
          <c:dLbls>
            <c:dLbl>
              <c:idx val="10"/>
              <c:layout/>
              <c:tx>
                <c:rich>
                  <a:bodyPr/>
                  <a:lstStyle/>
                  <a:p>
                    <a:r>
                      <a:rPr lang="en-US"/>
                      <a:t>100,000</a:t>
                    </a:r>
                  </a:p>
                </c:rich>
              </c:tx>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'Figure 1 Projections'!$B$32:$L$32</c:f>
              <c:numCache>
                <c:formatCode>General</c:formatCode>
                <c:ptCount val="11"/>
                <c:pt idx="6" formatCode="#,##0">
                  <c:v>158121.30471</c:v>
                </c:pt>
                <c:pt idx="7" formatCode="#,##0">
                  <c:v>142363.0381574745</c:v>
                </c:pt>
                <c:pt idx="8" formatCode="#,##0">
                  <c:v>128175.2302170625</c:v>
                </c:pt>
                <c:pt idx="9" formatCode="#,##0">
                  <c:v>115401.3700032463</c:v>
                </c:pt>
                <c:pt idx="10" formatCode="#,##0">
                  <c:v>103900.5444037294</c:v>
                </c:pt>
              </c:numCache>
            </c:numRef>
          </c:val>
          <c:smooth val="0"/>
          <c:extLst xmlns:c16r2="http://schemas.microsoft.com/office/drawing/2015/06/chart">
            <c:ext xmlns:c16="http://schemas.microsoft.com/office/drawing/2014/chart" uri="{C3380CC4-5D6E-409C-BE32-E72D297353CC}">
              <c16:uniqueId val="{00000000-6529-49D8-B814-75704EA4DF05}"/>
            </c:ext>
          </c:extLst>
        </c:ser>
        <c:ser>
          <c:idx val="2"/>
          <c:order val="2"/>
          <c:tx>
            <c:strRef>
              <c:f>'Figure 1 Projections'!$A$33</c:f>
              <c:strCache>
                <c:ptCount val="1"/>
                <c:pt idx="0">
                  <c:v>Infections: super-fast-track scenario</c:v>
                </c:pt>
              </c:strCache>
            </c:strRef>
          </c:tx>
          <c:spPr>
            <a:ln w="28575" cap="rnd">
              <a:solidFill>
                <a:srgbClr val="FF0000"/>
              </a:solidFill>
              <a:prstDash val="sysDash"/>
              <a:round/>
            </a:ln>
            <a:effectLst/>
          </c:spPr>
          <c:marker>
            <c:symbol val="none"/>
          </c:marker>
          <c:dLbls>
            <c:dLbl>
              <c:idx val="6"/>
              <c:layout/>
              <c:tx>
                <c:rich>
                  <a:bodyPr/>
                  <a:lstStyle/>
                  <a:p>
                    <a:r>
                      <a:rPr lang="en-US"/>
                      <a:t>160,000</a:t>
                    </a:r>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747-4B52-B374-3AA93EF054C2}"/>
                </c:ext>
                <c:ext xmlns:c15="http://schemas.microsoft.com/office/drawing/2012/chart" uri="{CE6537A1-D6FC-4f65-9D91-7224C49458BB}">
                  <c15:layout/>
                </c:ext>
              </c:extLst>
            </c:dLbl>
            <c:dLbl>
              <c:idx val="10"/>
              <c:layout/>
              <c:tx>
                <c:rich>
                  <a:bodyPr rot="0" spcFirstLastPara="1" vertOverflow="ellipsis" vert="horz" wrap="square" lIns="38100" tIns="19050" rIns="38100" bIns="19050" anchor="ctr" anchorCtr="1">
                    <a:spAutoFit/>
                  </a:bodyPr>
                  <a:lstStyle/>
                  <a:p>
                    <a:pPr>
                      <a:defRPr sz="900" b="1" i="0" u="none" strike="noStrike" kern="1200" baseline="0">
                        <a:solidFill>
                          <a:schemeClr val="bg2">
                            <a:lumMod val="10000"/>
                          </a:schemeClr>
                        </a:solidFill>
                        <a:latin typeface="+mn-lt"/>
                        <a:ea typeface="+mn-ea"/>
                        <a:cs typeface="+mn-cs"/>
                      </a:defRPr>
                    </a:pPr>
                    <a:r>
                      <a:rPr lang="en-US" b="0">
                        <a:solidFill>
                          <a:schemeClr val="bg2">
                            <a:lumMod val="10000"/>
                          </a:schemeClr>
                        </a:solidFill>
                      </a:rPr>
                      <a:t>20,000</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lumMod val="10000"/>
                        </a:schemeClr>
                      </a:solidFill>
                      <a:latin typeface="+mn-lt"/>
                      <a:ea typeface="+mn-ea"/>
                      <a:cs typeface="+mn-cs"/>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9747-4B52-B374-3AA93EF054C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1 Projections'!$B$30:$L$30</c:f>
              <c:numCache>
                <c:formatCode>General</c:formatCode>
                <c:ptCount val="11"/>
                <c:pt idx="0">
                  <c:v>2010.0</c:v>
                </c:pt>
                <c:pt idx="1">
                  <c:v>2011.0</c:v>
                </c:pt>
                <c:pt idx="2">
                  <c:v>2012.0</c:v>
                </c:pt>
                <c:pt idx="3">
                  <c:v>2013.0</c:v>
                </c:pt>
                <c:pt idx="4">
                  <c:v>2014.0</c:v>
                </c:pt>
                <c:pt idx="5">
                  <c:v>2015.0</c:v>
                </c:pt>
                <c:pt idx="6">
                  <c:v>2016.0</c:v>
                </c:pt>
                <c:pt idx="7">
                  <c:v>2017.0</c:v>
                </c:pt>
                <c:pt idx="8">
                  <c:v>2018.0</c:v>
                </c:pt>
                <c:pt idx="9">
                  <c:v>2019.0</c:v>
                </c:pt>
                <c:pt idx="10">
                  <c:v>2020.0</c:v>
                </c:pt>
              </c:numCache>
            </c:numRef>
          </c:cat>
          <c:val>
            <c:numRef>
              <c:f>'Figure 1 Projections'!$B$33:$L$33</c:f>
              <c:numCache>
                <c:formatCode>General</c:formatCode>
                <c:ptCount val="11"/>
                <c:pt idx="6" formatCode="#,##0">
                  <c:v>158121.30471</c:v>
                </c:pt>
                <c:pt idx="7" formatCode="#,##0">
                  <c:v>94297.52428863753</c:v>
                </c:pt>
                <c:pt idx="8" formatCode="#,##0">
                  <c:v>56235.45228945884</c:v>
                </c:pt>
                <c:pt idx="9" formatCode="#,##0">
                  <c:v>33536.68209273506</c:v>
                </c:pt>
                <c:pt idx="10" formatCode="#,##0">
                  <c:v>20000.0</c:v>
                </c:pt>
              </c:numCache>
            </c:numRef>
          </c:val>
          <c:smooth val="0"/>
          <c:extLst xmlns:c16r2="http://schemas.microsoft.com/office/drawing/2015/06/chart">
            <c:ext xmlns:c16="http://schemas.microsoft.com/office/drawing/2014/chart" uri="{C3380CC4-5D6E-409C-BE32-E72D297353CC}">
              <c16:uniqueId val="{0000000C-9747-4B52-B374-3AA93EF054C2}"/>
            </c:ext>
          </c:extLst>
        </c:ser>
        <c:dLbls>
          <c:showLegendKey val="0"/>
          <c:showVal val="0"/>
          <c:showCatName val="0"/>
          <c:showSerName val="0"/>
          <c:showPercent val="0"/>
          <c:showBubbleSize val="0"/>
        </c:dLbls>
        <c:marker val="1"/>
        <c:smooth val="0"/>
        <c:axId val="122952992"/>
        <c:axId val="122956816"/>
        <c:extLst xmlns:c16r2="http://schemas.microsoft.com/office/drawing/2015/06/chart"/>
      </c:lineChart>
      <c:catAx>
        <c:axId val="12295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22956816"/>
        <c:crosses val="autoZero"/>
        <c:auto val="1"/>
        <c:lblAlgn val="ctr"/>
        <c:lblOffset val="100"/>
        <c:noMultiLvlLbl val="0"/>
      </c:catAx>
      <c:valAx>
        <c:axId val="122956816"/>
        <c:scaling>
          <c:orientation val="minMax"/>
          <c:max val="500000.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22952992"/>
        <c:crosses val="autoZero"/>
        <c:crossBetween val="between"/>
        <c:majorUnit val="100000.0"/>
      </c:valAx>
      <c:spPr>
        <a:noFill/>
        <a:ln>
          <a:noFill/>
        </a:ln>
        <a:effectLst/>
      </c:spPr>
    </c:plotArea>
    <c:legend>
      <c:legendPos val="t"/>
      <c:legendEntry>
        <c:idx val="0"/>
        <c:delete val="1"/>
      </c:legendEntry>
      <c:legendEntry>
        <c:idx val="1"/>
        <c:delete val="1"/>
      </c:legendEntry>
      <c:legendEntry>
        <c:idx val="2"/>
        <c:txPr>
          <a:bodyPr rot="0" spcFirstLastPara="1" vertOverflow="ellipsis" vert="horz" wrap="square" anchor="ctr" anchorCtr="1"/>
          <a:lstStyle/>
          <a:p>
            <a:pPr>
              <a:defRPr sz="1000" b="0" i="0" u="none" strike="noStrike" kern="1200" baseline="0">
                <a:solidFill>
                  <a:schemeClr val="bg2">
                    <a:lumMod val="10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000" b="0" i="0" u="none" strike="noStrike" kern="1200" baseline="0">
                <a:solidFill>
                  <a:schemeClr val="bg2">
                    <a:lumMod val="10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000" b="0" i="0" u="none" strike="noStrike" kern="1200" baseline="0">
                <a:solidFill>
                  <a:schemeClr val="bg2">
                    <a:lumMod val="10000"/>
                  </a:schemeClr>
                </a:solidFill>
                <a:latin typeface="+mn-lt"/>
                <a:ea typeface="+mn-ea"/>
                <a:cs typeface="+mn-cs"/>
              </a:defRPr>
            </a:pPr>
            <a:endParaRPr lang="en-US"/>
          </a:p>
        </c:txPr>
      </c:legendEntry>
      <c:layout>
        <c:manualLayout>
          <c:xMode val="edge"/>
          <c:yMode val="edge"/>
          <c:x val="0.0902029615661494"/>
          <c:y val="0.030433157284308"/>
          <c:w val="0.859986362975657"/>
          <c:h val="0.082079118366464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2">
                  <a:lumMod val="10000"/>
                </a:schemeClr>
              </a:solidFill>
              <a:latin typeface="+mn-lt"/>
              <a:ea typeface="+mn-ea"/>
              <a:cs typeface="+mn-cs"/>
            </a:defRPr>
          </a:pPr>
          <a:endParaRPr lang="en-US"/>
        </a:p>
      </c:txPr>
    </c:legend>
    <c:plotVisOnly val="0"/>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037689965343"/>
          <c:y val="0.0674819201905251"/>
          <c:w val="0.644217711099903"/>
          <c:h val="0.824971013866763"/>
        </c:manualLayout>
      </c:layout>
      <c:pieChart>
        <c:varyColors val="1"/>
        <c:ser>
          <c:idx val="0"/>
          <c:order val="0"/>
          <c:dPt>
            <c:idx val="0"/>
            <c:bubble3D val="0"/>
            <c:spPr>
              <a:solidFill>
                <a:srgbClr val="139BEC"/>
              </a:solidFill>
              <a:ln w="19050">
                <a:solidFill>
                  <a:schemeClr val="lt1"/>
                </a:solidFill>
              </a:ln>
              <a:effectLst/>
            </c:spPr>
            <c:extLst xmlns:c16r2="http://schemas.microsoft.com/office/drawing/2015/06/chart">
              <c:ext xmlns:c16="http://schemas.microsoft.com/office/drawing/2014/chart" uri="{C3380CC4-5D6E-409C-BE32-E72D297353CC}">
                <c16:uniqueId val="{00000010-80EF-411D-A08D-1C535634D096}"/>
              </c:ext>
            </c:extLst>
          </c:dPt>
          <c:dPt>
            <c:idx val="1"/>
            <c:bubble3D val="0"/>
            <c:spPr>
              <a:solidFill>
                <a:srgbClr val="6FB206"/>
              </a:solidFill>
              <a:ln w="19050">
                <a:solidFill>
                  <a:schemeClr val="lt1"/>
                </a:solidFill>
              </a:ln>
              <a:effectLst/>
            </c:spPr>
            <c:extLst xmlns:c16r2="http://schemas.microsoft.com/office/drawing/2015/06/chart">
              <c:ext xmlns:c16="http://schemas.microsoft.com/office/drawing/2014/chart" uri="{C3380CC4-5D6E-409C-BE32-E72D297353CC}">
                <c16:uniqueId val="{00000011-80EF-411D-A08D-1C535634D096}"/>
              </c:ext>
            </c:extLst>
          </c:dPt>
          <c:dPt>
            <c:idx val="2"/>
            <c:bubble3D val="0"/>
            <c:spPr>
              <a:solidFill>
                <a:srgbClr val="FF6600"/>
              </a:solidFill>
              <a:ln w="19050">
                <a:solidFill>
                  <a:schemeClr val="lt1"/>
                </a:solidFill>
              </a:ln>
              <a:effectLst/>
            </c:spPr>
            <c:extLst xmlns:c16r2="http://schemas.microsoft.com/office/drawing/2015/06/chart">
              <c:ext xmlns:c16="http://schemas.microsoft.com/office/drawing/2014/chart" uri="{C3380CC4-5D6E-409C-BE32-E72D297353CC}">
                <c16:uniqueId val="{00000012-80EF-411D-A08D-1C535634D096}"/>
              </c:ext>
            </c:extLst>
          </c:dPt>
          <c:dPt>
            <c:idx val="3"/>
            <c:bubble3D val="0"/>
            <c:spPr>
              <a:solidFill>
                <a:srgbClr val="560C60"/>
              </a:solidFill>
              <a:ln w="19050">
                <a:solidFill>
                  <a:schemeClr val="lt1"/>
                </a:solidFill>
              </a:ln>
              <a:effectLst/>
            </c:spPr>
            <c:extLst xmlns:c16r2="http://schemas.microsoft.com/office/drawing/2015/06/chart">
              <c:ext xmlns:c16="http://schemas.microsoft.com/office/drawing/2014/chart" uri="{C3380CC4-5D6E-409C-BE32-E72D297353CC}">
                <c16:uniqueId val="{00000013-80EF-411D-A08D-1C535634D096}"/>
              </c:ext>
            </c:extLst>
          </c:dPt>
          <c:dPt>
            <c:idx val="4"/>
            <c:bubble3D val="0"/>
            <c:spPr>
              <a:solidFill>
                <a:srgbClr val="FECF59"/>
              </a:solidFill>
              <a:ln w="19050">
                <a:solidFill>
                  <a:schemeClr val="lt1"/>
                </a:solidFill>
              </a:ln>
              <a:effectLst/>
            </c:spPr>
            <c:extLst xmlns:c16r2="http://schemas.microsoft.com/office/drawing/2015/06/chart">
              <c:ext xmlns:c16="http://schemas.microsoft.com/office/drawing/2014/chart" uri="{C3380CC4-5D6E-409C-BE32-E72D297353CC}">
                <c16:uniqueId val="{00000014-80EF-411D-A08D-1C535634D096}"/>
              </c:ext>
            </c:extLst>
          </c:dPt>
          <c:dPt>
            <c:idx val="5"/>
            <c:bubble3D val="0"/>
            <c:spPr>
              <a:solidFill>
                <a:srgbClr val="F79367"/>
              </a:solidFill>
              <a:ln w="19050">
                <a:solidFill>
                  <a:schemeClr val="lt1"/>
                </a:solidFill>
              </a:ln>
              <a:effectLst/>
            </c:spPr>
            <c:extLst xmlns:c16r2="http://schemas.microsoft.com/office/drawing/2015/06/chart">
              <c:ext xmlns:c16="http://schemas.microsoft.com/office/drawing/2014/chart" uri="{C3380CC4-5D6E-409C-BE32-E72D297353CC}">
                <c16:uniqueId val="{00000015-80EF-411D-A08D-1C535634D096}"/>
              </c:ext>
            </c:extLst>
          </c:dPt>
          <c:dPt>
            <c:idx val="6"/>
            <c:bubble3D val="0"/>
            <c:spPr>
              <a:solidFill>
                <a:srgbClr val="CEC7BD"/>
              </a:solidFill>
              <a:ln w="19050">
                <a:solidFill>
                  <a:schemeClr val="lt1"/>
                </a:solidFill>
              </a:ln>
              <a:effectLst/>
            </c:spPr>
            <c:extLst xmlns:c16r2="http://schemas.microsoft.com/office/drawing/2015/06/chart">
              <c:ext xmlns:c16="http://schemas.microsoft.com/office/drawing/2014/chart" uri="{C3380CC4-5D6E-409C-BE32-E72D297353CC}">
                <c16:uniqueId val="{00000016-80EF-411D-A08D-1C535634D096}"/>
              </c:ext>
            </c:extLst>
          </c:dPt>
          <c:dPt>
            <c:idx val="7"/>
            <c:bubble3D val="0"/>
            <c:spPr>
              <a:solidFill>
                <a:srgbClr val="BEDC8B"/>
              </a:solidFill>
              <a:ln w="19050">
                <a:solidFill>
                  <a:schemeClr val="lt1"/>
                </a:solidFill>
              </a:ln>
              <a:effectLst/>
            </c:spPr>
            <c:extLst xmlns:c16r2="http://schemas.microsoft.com/office/drawing/2015/06/chart">
              <c:ext xmlns:c16="http://schemas.microsoft.com/office/drawing/2014/chart" uri="{C3380CC4-5D6E-409C-BE32-E72D297353CC}">
                <c16:uniqueId val="{00000017-80EF-411D-A08D-1C535634D096}"/>
              </c:ext>
            </c:extLst>
          </c:dPt>
          <c:dPt>
            <c:idx val="8"/>
            <c:bubble3D val="0"/>
            <c:spPr>
              <a:solidFill>
                <a:srgbClr val="FFEFB5"/>
              </a:solidFill>
              <a:ln w="19050">
                <a:solidFill>
                  <a:schemeClr val="lt1"/>
                </a:solidFill>
              </a:ln>
              <a:effectLst/>
            </c:spPr>
            <c:extLst xmlns:c16r2="http://schemas.microsoft.com/office/drawing/2015/06/chart">
              <c:ext xmlns:c16="http://schemas.microsoft.com/office/drawing/2014/chart" uri="{C3380CC4-5D6E-409C-BE32-E72D297353CC}">
                <c16:uniqueId val="{00000018-80EF-411D-A08D-1C535634D096}"/>
              </c:ext>
            </c:extLst>
          </c:dPt>
          <c:dPt>
            <c:idx val="9"/>
            <c:bubble3D val="0"/>
            <c:spPr>
              <a:solidFill>
                <a:srgbClr val="9CDAF8"/>
              </a:solidFill>
              <a:ln w="19050">
                <a:solidFill>
                  <a:schemeClr val="lt1"/>
                </a:solidFill>
              </a:ln>
              <a:effectLst/>
            </c:spPr>
            <c:extLst xmlns:c16r2="http://schemas.microsoft.com/office/drawing/2015/06/chart">
              <c:ext xmlns:c16="http://schemas.microsoft.com/office/drawing/2014/chart" uri="{C3380CC4-5D6E-409C-BE32-E72D297353CC}">
                <c16:uniqueId val="{00000019-80EF-411D-A08D-1C535634D096}"/>
              </c:ext>
            </c:extLst>
          </c:dPt>
          <c:dPt>
            <c:idx val="10"/>
            <c:bubble3D val="0"/>
            <c:spPr>
              <a:solidFill>
                <a:srgbClr val="FEBC09"/>
              </a:solidFill>
              <a:ln w="19050">
                <a:solidFill>
                  <a:schemeClr val="lt1"/>
                </a:solidFill>
              </a:ln>
              <a:effectLst/>
            </c:spPr>
            <c:extLst xmlns:c16r2="http://schemas.microsoft.com/office/drawing/2015/06/chart">
              <c:ext xmlns:c16="http://schemas.microsoft.com/office/drawing/2014/chart" uri="{C3380CC4-5D6E-409C-BE32-E72D297353CC}">
                <c16:uniqueId val="{00000007-80EF-411D-A08D-1C535634D096}"/>
              </c:ext>
            </c:extLst>
          </c:dPt>
          <c:dLbls>
            <c:dLbl>
              <c:idx val="0"/>
              <c:layout/>
              <c:tx>
                <c:rich>
                  <a:bodyPr/>
                  <a:lstStyle/>
                  <a:p>
                    <a:fld id="{C882FF33-2C98-4D86-AF17-112BE160E5C8}" type="CELLRANGE">
                      <a:rPr lang="en-US"/>
                      <a:pPr/>
                      <a:t>[CELLRANGE]</a:t>
                    </a:fld>
                    <a:endParaRPr lang="en-US" baseline="0"/>
                  </a:p>
                  <a:p>
                    <a:fld id="{146369DA-680C-4A34-84C3-3BA899EFF5AE}" type="CATEGORYNAME">
                      <a:rPr lang="en-US"/>
                      <a:pPr/>
                      <a:t>[CATEGORY NAME]</a:t>
                    </a:fld>
                    <a:endParaRPr lang="en-US" baseline="0"/>
                  </a:p>
                  <a:p>
                    <a:fld id="{5436365D-DE8C-4E7A-B0E0-B757E66BE3DF}" type="PERCENTAGE">
                      <a:rPr lang="en-US"/>
                      <a:pPr/>
                      <a:t>[PERCENTAGE]</a:t>
                    </a:fld>
                    <a:endParaRPr lang="en-US"/>
                  </a:p>
                </c:rich>
              </c:tx>
              <c:dLblPos val="bestFi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10-80EF-411D-A08D-1C535634D096}"/>
                </c:ext>
                <c:ext xmlns:c15="http://schemas.microsoft.com/office/drawing/2012/chart" uri="{CE6537A1-D6FC-4f65-9D91-7224C49458BB}">
                  <c15:layout/>
                  <c15:dlblFieldTable/>
                  <c15:showDataLabelsRange val="1"/>
                </c:ext>
              </c:extLst>
            </c:dLbl>
            <c:dLbl>
              <c:idx val="1"/>
              <c:layout/>
              <c:tx>
                <c:rich>
                  <a:bodyPr/>
                  <a:lstStyle/>
                  <a:p>
                    <a:fld id="{935FC55F-F8C9-44AF-A0AB-D42E54C9782E}" type="CELLRANGE">
                      <a:rPr lang="en-US"/>
                      <a:pPr/>
                      <a:t>[CELLRANGE]</a:t>
                    </a:fld>
                    <a:endParaRPr lang="en-US" baseline="0"/>
                  </a:p>
                  <a:p>
                    <a:fld id="{F49AE487-F12B-4457-9725-925E288C4C6F}" type="CATEGORYNAME">
                      <a:rPr lang="en-US"/>
                      <a:pPr/>
                      <a:t>[CATEGORY NAME]</a:t>
                    </a:fld>
                    <a:endParaRPr lang="en-US" baseline="0"/>
                  </a:p>
                  <a:p>
                    <a:fld id="{F6E1AE33-D690-4B4A-8544-5F6D0D4543D2}" type="PERCENTAGE">
                      <a:rPr lang="en-US"/>
                      <a:pPr/>
                      <a:t>[PERCENTAGE]</a:t>
                    </a:fld>
                    <a:endParaRPr lang="en-US"/>
                  </a:p>
                </c:rich>
              </c:tx>
              <c:dLblPos val="bestFi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11-80EF-411D-A08D-1C535634D096}"/>
                </c:ext>
                <c:ext xmlns:c15="http://schemas.microsoft.com/office/drawing/2012/chart" uri="{CE6537A1-D6FC-4f65-9D91-7224C49458BB}">
                  <c15:layout/>
                  <c15:dlblFieldTable/>
                  <c15:showDataLabelsRange val="1"/>
                </c:ext>
              </c:extLst>
            </c:dLbl>
            <c:dLbl>
              <c:idx val="2"/>
              <c:layout/>
              <c:tx>
                <c:rich>
                  <a:bodyPr/>
                  <a:lstStyle/>
                  <a:p>
                    <a:fld id="{BA4F745E-ADD4-4FA2-A7DE-1AA16002AAE5}" type="CELLRANGE">
                      <a:rPr lang="pt-BR"/>
                      <a:pPr/>
                      <a:t>[CELLRANGE]</a:t>
                    </a:fld>
                    <a:endParaRPr lang="pt-BR" baseline="0"/>
                  </a:p>
                  <a:p>
                    <a:fld id="{58ECA9DA-A3B1-44A2-951D-D7B23792013F}" type="CATEGORYNAME">
                      <a:rPr lang="pt-BR"/>
                      <a:pPr/>
                      <a:t>[CATEGORY NAME]</a:t>
                    </a:fld>
                    <a:endParaRPr lang="pt-BR" baseline="0"/>
                  </a:p>
                  <a:p>
                    <a:fld id="{3C5FFC93-9273-4B45-AE2F-281336C755AB}" type="PERCENTAGE">
                      <a:rPr lang="pt-BR"/>
                      <a:pPr/>
                      <a:t>[PERCENTAGE]</a:t>
                    </a:fld>
                    <a:endParaRPr lang="en-US"/>
                  </a:p>
                </c:rich>
              </c:tx>
              <c:dLblPos val="bestFi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12-80EF-411D-A08D-1C535634D096}"/>
                </c:ext>
                <c:ext xmlns:c15="http://schemas.microsoft.com/office/drawing/2012/chart" uri="{CE6537A1-D6FC-4f65-9D91-7224C49458BB}">
                  <c15:layout/>
                  <c15:dlblFieldTable/>
                  <c15:showDataLabelsRange val="1"/>
                </c:ext>
              </c:extLst>
            </c:dLbl>
            <c:dLbl>
              <c:idx val="3"/>
              <c:layout/>
              <c:tx>
                <c:rich>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r>
                      <a:rPr lang="pt-BR">
                        <a:solidFill>
                          <a:schemeClr val="bg1"/>
                        </a:solidFill>
                      </a:rPr>
                      <a:t>...</a:t>
                    </a:r>
                    <a:endParaRPr lang="pt-BR" baseline="0">
                      <a:solidFill>
                        <a:schemeClr val="bg1"/>
                      </a:solidFill>
                    </a:endParaRPr>
                  </a:p>
                  <a:p>
                    <a:pPr>
                      <a:defRPr sz="1100">
                        <a:solidFill>
                          <a:schemeClr val="bg1"/>
                        </a:solidFill>
                      </a:defRPr>
                    </a:pPr>
                    <a:fld id="{31584720-7E6E-4260-8D73-1E64929DEC6C}" type="CATEGORYNAME">
                      <a:rPr lang="pt-BR">
                        <a:solidFill>
                          <a:schemeClr val="bg1"/>
                        </a:solidFill>
                      </a:rPr>
                      <a:pPr>
                        <a:defRPr sz="1100">
                          <a:solidFill>
                            <a:schemeClr val="bg1"/>
                          </a:solidFill>
                        </a:defRPr>
                      </a:pPr>
                      <a:t>[CATEGORY NAME]</a:t>
                    </a:fld>
                    <a:endParaRPr lang="pt-BR" baseline="0">
                      <a:solidFill>
                        <a:schemeClr val="bg1"/>
                      </a:solidFill>
                    </a:endParaRPr>
                  </a:p>
                  <a:p>
                    <a:pPr>
                      <a:defRPr sz="1100">
                        <a:solidFill>
                          <a:schemeClr val="bg1"/>
                        </a:solidFill>
                      </a:defRPr>
                    </a:pPr>
                    <a:fld id="{ADC9BFF8-99CD-446D-B562-434C19E0F286}" type="PERCENTAGE">
                      <a:rPr lang="pt-BR">
                        <a:solidFill>
                          <a:schemeClr val="bg1"/>
                        </a:solidFill>
                      </a:rPr>
                      <a:pPr>
                        <a:defRPr sz="1100">
                          <a:solidFill>
                            <a:schemeClr val="bg1"/>
                          </a:solidFill>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13-80EF-411D-A08D-1C535634D096}"/>
                </c:ext>
                <c:ext xmlns:c15="http://schemas.microsoft.com/office/drawing/2012/chart" uri="{CE6537A1-D6FC-4f65-9D91-7224C49458BB}">
                  <c15:layout/>
                  <c15:dlblFieldTable/>
                  <c15:showDataLabelsRange val="1"/>
                </c:ext>
              </c:extLst>
            </c:dLbl>
            <c:dLbl>
              <c:idx val="4"/>
              <c:layout/>
              <c:tx>
                <c:rich>
                  <a:bodyPr/>
                  <a:lstStyle/>
                  <a:p>
                    <a:fld id="{E6444353-FAE4-42C9-860F-742747969156}" type="CELLRANGE">
                      <a:rPr lang="en-US"/>
                      <a:pPr/>
                      <a:t>[CELLRANGE]</a:t>
                    </a:fld>
                    <a:endParaRPr lang="en-US" baseline="0"/>
                  </a:p>
                  <a:p>
                    <a:fld id="{5A7A3A82-BBA1-43F7-A8C5-FE659B078EA6}" type="CATEGORYNAME">
                      <a:rPr lang="en-US"/>
                      <a:pPr/>
                      <a:t>[CATEGORY NAME]</a:t>
                    </a:fld>
                    <a:endParaRPr lang="en-US" baseline="0"/>
                  </a:p>
                  <a:p>
                    <a:fld id="{A1081ED5-ED20-4517-BE82-48231DDB229E}" type="PERCENTAGE">
                      <a:rPr lang="en-US"/>
                      <a:pPr/>
                      <a:t>[PERCENTAGE]</a:t>
                    </a:fld>
                    <a:endParaRPr lang="en-US"/>
                  </a:p>
                </c:rich>
              </c:tx>
              <c:dLblPos val="bestFi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14-80EF-411D-A08D-1C535634D096}"/>
                </c:ext>
                <c:ext xmlns:c15="http://schemas.microsoft.com/office/drawing/2012/chart" uri="{CE6537A1-D6FC-4f65-9D91-7224C49458BB}">
                  <c15:layout/>
                  <c15:dlblFieldTable/>
                  <c15:showDataLabelsRange val="1"/>
                </c:ext>
              </c:extLst>
            </c:dLbl>
            <c:dLbl>
              <c:idx val="5"/>
              <c:layout/>
              <c:tx>
                <c:rich>
                  <a:bodyPr/>
                  <a:lstStyle/>
                  <a:p>
                    <a:fld id="{9FFFB8C4-0D83-4CD7-ADD8-F43D1D76182C}" type="CELLRANGE">
                      <a:rPr lang="it-IT"/>
                      <a:pPr/>
                      <a:t>[CELLRANGE]</a:t>
                    </a:fld>
                    <a:endParaRPr lang="it-IT" baseline="0"/>
                  </a:p>
                  <a:p>
                    <a:fld id="{CEE7A452-4286-4C74-B164-6EF52582E206}" type="CATEGORYNAME">
                      <a:rPr lang="it-IT"/>
                      <a:pPr/>
                      <a:t>[CATEGORY NAME]</a:t>
                    </a:fld>
                    <a:endParaRPr lang="it-IT" baseline="0"/>
                  </a:p>
                  <a:p>
                    <a:fld id="{9E8CB03C-56C5-4896-8A87-CDF3CD00FB31}" type="PERCENTAGE">
                      <a:rPr lang="it-IT"/>
                      <a:pPr/>
                      <a:t>[PERCENTAGE]</a:t>
                    </a:fld>
                    <a:endParaRPr lang="en-US"/>
                  </a:p>
                </c:rich>
              </c:tx>
              <c:dLblPos val="bestFi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15-80EF-411D-A08D-1C535634D096}"/>
                </c:ext>
                <c:ext xmlns:c15="http://schemas.microsoft.com/office/drawing/2012/chart" uri="{CE6537A1-D6FC-4f65-9D91-7224C49458BB}">
                  <c15:layout/>
                  <c15:dlblFieldTable/>
                  <c15:showDataLabelsRange val="1"/>
                </c:ext>
              </c:extLst>
            </c:dLbl>
            <c:dLbl>
              <c:idx val="6"/>
              <c:layout/>
              <c:tx>
                <c:rich>
                  <a:bodyPr/>
                  <a:lstStyle/>
                  <a:p>
                    <a:fld id="{2C92C57D-3EE8-438C-A4C4-8E44DE1C77EA}" type="CELLRANGE">
                      <a:rPr lang="it-IT"/>
                      <a:pPr/>
                      <a:t>[CELLRANGE]</a:t>
                    </a:fld>
                    <a:endParaRPr lang="it-IT" baseline="0"/>
                  </a:p>
                  <a:p>
                    <a:fld id="{3E64DBB6-715A-43D2-8CBC-B4D282512730}" type="CATEGORYNAME">
                      <a:rPr lang="it-IT"/>
                      <a:pPr/>
                      <a:t>[CATEGORY NAME]</a:t>
                    </a:fld>
                    <a:endParaRPr lang="it-IT" baseline="0"/>
                  </a:p>
                  <a:p>
                    <a:fld id="{9D449FDB-B5C0-47A9-A9ED-7F7E904F14AC}" type="PERCENTAGE">
                      <a:rPr lang="it-IT"/>
                      <a:pPr/>
                      <a:t>[PERCENTAGE]</a:t>
                    </a:fld>
                    <a:endParaRPr lang="en-US"/>
                  </a:p>
                </c:rich>
              </c:tx>
              <c:dLblPos val="bestFi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16-80EF-411D-A08D-1C535634D096}"/>
                </c:ext>
                <c:ext xmlns:c15="http://schemas.microsoft.com/office/drawing/2012/chart" uri="{CE6537A1-D6FC-4f65-9D91-7224C49458BB}">
                  <c15:layout/>
                  <c15:dlblFieldTable/>
                  <c15:showDataLabelsRange val="1"/>
                </c:ext>
              </c:extLst>
            </c:dLbl>
            <c:dLbl>
              <c:idx val="7"/>
              <c:layout/>
              <c:tx>
                <c:rich>
                  <a:bodyPr/>
                  <a:lstStyle/>
                  <a:p>
                    <a:fld id="{932D8D5E-2A54-481D-BC9C-95B8384D17EA}" type="CELLRANGE">
                      <a:rPr lang="tr-TR"/>
                      <a:pPr/>
                      <a:t>[CELLRANGE]</a:t>
                    </a:fld>
                    <a:endParaRPr lang="tr-TR" baseline="0"/>
                  </a:p>
                  <a:p>
                    <a:fld id="{BE6D2FBA-5CB0-45B4-B86B-EAE6127BADD9}" type="CATEGORYNAME">
                      <a:rPr lang="tr-TR"/>
                      <a:pPr/>
                      <a:t>[CATEGORY NAME]</a:t>
                    </a:fld>
                    <a:endParaRPr lang="tr-TR" baseline="0"/>
                  </a:p>
                  <a:p>
                    <a:fld id="{C90D98D8-C59B-4623-AC4F-39B8222F86EF}" type="PERCENTAGE">
                      <a:rPr lang="tr-TR"/>
                      <a:pPr/>
                      <a:t>[PERCENTAGE]</a:t>
                    </a:fld>
                    <a:endParaRPr lang="en-US"/>
                  </a:p>
                </c:rich>
              </c:tx>
              <c:dLblPos val="bestFi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17-80EF-411D-A08D-1C535634D096}"/>
                </c:ext>
                <c:ext xmlns:c15="http://schemas.microsoft.com/office/drawing/2012/chart" uri="{CE6537A1-D6FC-4f65-9D91-7224C49458BB}">
                  <c15:layout/>
                  <c15:dlblFieldTable/>
                  <c15:showDataLabelsRange val="1"/>
                </c:ext>
              </c:extLst>
            </c:dLbl>
            <c:dLbl>
              <c:idx val="8"/>
              <c:layout/>
              <c:tx>
                <c:rich>
                  <a:bodyPr/>
                  <a:lstStyle/>
                  <a:p>
                    <a:fld id="{8194ABEA-F507-417D-8B2F-2DDB8CC29C42}" type="CELLRANGE">
                      <a:rPr lang="pl-PL"/>
                      <a:pPr/>
                      <a:t>[CELLRANGE]</a:t>
                    </a:fld>
                    <a:endParaRPr lang="pl-PL" baseline="0"/>
                  </a:p>
                  <a:p>
                    <a:fld id="{744CE970-C071-4F3D-AE0F-70E44DC8A87F}" type="CATEGORYNAME">
                      <a:rPr lang="pl-PL"/>
                      <a:pPr/>
                      <a:t>[CATEGORY NAME]</a:t>
                    </a:fld>
                    <a:endParaRPr lang="pl-PL" baseline="0"/>
                  </a:p>
                  <a:p>
                    <a:fld id="{3C141FB8-9ADE-4C4E-BB2F-F5111690E673}" type="PERCENTAGE">
                      <a:rPr lang="pl-PL"/>
                      <a:pPr/>
                      <a:t>[PERCENTAGE]</a:t>
                    </a:fld>
                    <a:endParaRPr lang="en-US"/>
                  </a:p>
                </c:rich>
              </c:tx>
              <c:dLblPos val="bestFi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18-80EF-411D-A08D-1C535634D096}"/>
                </c:ext>
                <c:ext xmlns:c15="http://schemas.microsoft.com/office/drawing/2012/chart" uri="{CE6537A1-D6FC-4f65-9D91-7224C49458BB}">
                  <c15:layout/>
                  <c15:dlblFieldTable/>
                  <c15:showDataLabelsRange val="1"/>
                </c:ext>
              </c:extLst>
            </c:dLbl>
            <c:dLbl>
              <c:idx val="9"/>
              <c:layout/>
              <c:tx>
                <c:rich>
                  <a:bodyPr/>
                  <a:lstStyle/>
                  <a:p>
                    <a:fld id="{D430D6FC-E4B4-4562-97C8-FFC02496DC4B}" type="CELLRANGE">
                      <a:rPr lang="nl-NL"/>
                      <a:pPr/>
                      <a:t>[CELLRANGE]</a:t>
                    </a:fld>
                    <a:endParaRPr lang="nl-NL" baseline="0"/>
                  </a:p>
                  <a:p>
                    <a:fld id="{43227C5C-CBE4-4AF9-AFD9-1B4A7D82D651}" type="CATEGORYNAME">
                      <a:rPr lang="nl-NL"/>
                      <a:pPr/>
                      <a:t>[CATEGORY NAME]</a:t>
                    </a:fld>
                    <a:endParaRPr lang="nl-NL" baseline="0"/>
                  </a:p>
                  <a:p>
                    <a:fld id="{469CF64A-88CC-4CE7-A17C-1D6F7E932070}" type="PERCENTAGE">
                      <a:rPr lang="nl-NL"/>
                      <a:pPr/>
                      <a:t>[PERCENTAGE]</a:t>
                    </a:fld>
                    <a:endParaRPr lang="en-US"/>
                  </a:p>
                </c:rich>
              </c:tx>
              <c:dLblPos val="bestFi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19-80EF-411D-A08D-1C535634D096}"/>
                </c:ext>
                <c:ext xmlns:c15="http://schemas.microsoft.com/office/drawing/2012/chart" uri="{CE6537A1-D6FC-4f65-9D91-7224C49458BB}">
                  <c15:layout/>
                  <c15:dlblFieldTable/>
                  <c15:showDataLabelsRange val="1"/>
                </c:ext>
              </c:extLst>
            </c:dLbl>
            <c:dLbl>
              <c:idx val="10"/>
              <c:layout/>
              <c:tx>
                <c:rich>
                  <a:bodyPr/>
                  <a:lstStyle/>
                  <a:p>
                    <a:fld id="{CB522F4E-E406-404C-BC1A-B00035431AE8}" type="CELLRANGE">
                      <a:rPr lang="en-US"/>
                      <a:pPr/>
                      <a:t>[CELLRANGE]</a:t>
                    </a:fld>
                    <a:endParaRPr lang="en-US" baseline="0"/>
                  </a:p>
                  <a:p>
                    <a:fld id="{F5118496-B19B-43FD-B785-0F2FD8C6F516}" type="CATEGORYNAME">
                      <a:rPr lang="en-US"/>
                      <a:pPr/>
                      <a:t>[CATEGORY NAME]</a:t>
                    </a:fld>
                    <a:endParaRPr lang="en-US" baseline="0"/>
                  </a:p>
                  <a:p>
                    <a:fld id="{2AC6050A-8B5E-4EB2-A4C7-93D0C8BF2EF7}" type="PERCENTAGE">
                      <a:rPr lang="en-US"/>
                      <a:pPr/>
                      <a:t>[PERCENTAGE]</a:t>
                    </a:fld>
                    <a:endParaRPr lang="en-US"/>
                  </a:p>
                </c:rich>
              </c:tx>
              <c:dLblPos val="bestFi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7-80EF-411D-A08D-1C535634D096}"/>
                </c:ext>
                <c:ext xmlns:c15="http://schemas.microsoft.com/office/drawing/2012/chart" uri="{CE6537A1-D6FC-4f65-9D91-7224C49458BB}">
                  <c15:layout/>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lumMod val="10000"/>
                      </a:schemeClr>
                    </a:solidFill>
                    <a:latin typeface="+mn-lt"/>
                    <a:ea typeface="+mn-ea"/>
                    <a:cs typeface="+mn-cs"/>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showDataLabelsRange val="1"/>
              </c:ext>
            </c:extLst>
          </c:dLbls>
          <c:cat>
            <c:strRef>
              <c:f>'15. Infects_Deaths_0-14_Country'!$K$40:$K$50</c:f>
              <c:strCache>
                <c:ptCount val="11"/>
                <c:pt idx="0">
                  <c:v>Nigeria</c:v>
                </c:pt>
                <c:pt idx="1">
                  <c:v>South Africa</c:v>
                </c:pt>
                <c:pt idx="2">
                  <c:v>Mozambique</c:v>
                </c:pt>
                <c:pt idx="3">
                  <c:v>India</c:v>
                </c:pt>
                <c:pt idx="4">
                  <c:v>United Republic of Tanzania</c:v>
                </c:pt>
                <c:pt idx="5">
                  <c:v>Uganda</c:v>
                </c:pt>
                <c:pt idx="6">
                  <c:v>Zambia</c:v>
                </c:pt>
                <c:pt idx="7">
                  <c:v>Kenya</c:v>
                </c:pt>
                <c:pt idx="8">
                  <c:v>Malawi</c:v>
                </c:pt>
                <c:pt idx="9">
                  <c:v>Cameroon</c:v>
                </c:pt>
                <c:pt idx="10">
                  <c:v>Rest of World</c:v>
                </c:pt>
              </c:strCache>
            </c:strRef>
          </c:cat>
          <c:val>
            <c:numRef>
              <c:f>'15. Infects_Deaths_0-14_Country'!$L$40:$L$50</c:f>
              <c:numCache>
                <c:formatCode>_(* #,##0_);_(* \(#,##0\);_(* "-"??_);_(@_)</c:formatCode>
                <c:ptCount val="11"/>
                <c:pt idx="0">
                  <c:v>23865.63864</c:v>
                </c:pt>
                <c:pt idx="1">
                  <c:v>9290.071589999998</c:v>
                </c:pt>
                <c:pt idx="2">
                  <c:v>9231.558999999992</c:v>
                </c:pt>
                <c:pt idx="3">
                  <c:v>7013.0</c:v>
                </c:pt>
                <c:pt idx="4">
                  <c:v>6539.08742</c:v>
                </c:pt>
                <c:pt idx="5">
                  <c:v>5829.35451</c:v>
                </c:pt>
                <c:pt idx="6">
                  <c:v>5748.65142</c:v>
                </c:pt>
                <c:pt idx="7">
                  <c:v>4765.63933</c:v>
                </c:pt>
                <c:pt idx="8">
                  <c:v>4119.46662</c:v>
                </c:pt>
                <c:pt idx="9">
                  <c:v>3243.54214</c:v>
                </c:pt>
                <c:pt idx="10">
                  <c:v>35642.78131</c:v>
                </c:pt>
              </c:numCache>
            </c:numRef>
          </c:val>
          <c:extLst xmlns:c16r2="http://schemas.microsoft.com/office/drawing/2015/06/chart">
            <c:ext xmlns:c16="http://schemas.microsoft.com/office/drawing/2014/chart" uri="{C3380CC4-5D6E-409C-BE32-E72D297353CC}">
              <c16:uniqueId val="{00000000-80EF-411D-A08D-1C535634D096}"/>
            </c:ext>
            <c:ext xmlns:c15="http://schemas.microsoft.com/office/drawing/2012/chart" uri="{02D57815-91ED-43cb-92C2-25804820EDAC}">
              <c15:datalabelsRange>
                <c15:f>'15. Infects_Deaths_0-14_Country'!$M$40:$M$50</c15:f>
                <c15:dlblRangeCache>
                  <c:ptCount val="11"/>
                  <c:pt idx="0">
                    <c:v>24,000</c:v>
                  </c:pt>
                  <c:pt idx="1">
                    <c:v>9,300</c:v>
                  </c:pt>
                  <c:pt idx="2">
                    <c:v>9,200</c:v>
                  </c:pt>
                  <c:pt idx="3">
                    <c:v>7,000</c:v>
                  </c:pt>
                  <c:pt idx="4">
                    <c:v>6,500</c:v>
                  </c:pt>
                  <c:pt idx="5">
                    <c:v>5,800</c:v>
                  </c:pt>
                  <c:pt idx="6">
                    <c:v>5,700</c:v>
                  </c:pt>
                  <c:pt idx="7">
                    <c:v>4,800</c:v>
                  </c:pt>
                  <c:pt idx="8">
                    <c:v>4,100</c:v>
                  </c:pt>
                  <c:pt idx="9">
                    <c:v>3,200</c:v>
                  </c:pt>
                  <c:pt idx="10">
                    <c:v>36,000</c:v>
                  </c:pt>
                </c15:dlblRangeCache>
              </c15:datalabelsRang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0"/>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'21. PedART_Covg_Reg'!$C$30</c:f>
              <c:strCache>
                <c:ptCount val="1"/>
                <c:pt idx="0">
                  <c:v>2010</c:v>
                </c:pt>
              </c:strCache>
            </c:strRef>
          </c:tx>
          <c:spPr>
            <a:solidFill>
              <a:srgbClr val="FEF8DA"/>
            </a:solidFill>
            <a:ln>
              <a:noFill/>
            </a:ln>
            <a:effectLst/>
          </c:spPr>
          <c:invertIfNegative val="0"/>
          <c:dLbls>
            <c:delete val="1"/>
          </c:dLbls>
          <c:cat>
            <c:strRef>
              <c:f>'21. PedART_Covg_Reg'!$B$31:$B$36</c:f>
              <c:strCache>
                <c:ptCount val="6"/>
                <c:pt idx="0">
                  <c:v>East Asia and the Pacific</c:v>
                </c:pt>
                <c:pt idx="1">
                  <c:v>Middle East and North Africa</c:v>
                </c:pt>
                <c:pt idx="2">
                  <c:v>Latin America and the Caribbean</c:v>
                </c:pt>
                <c:pt idx="3">
                  <c:v>Eastern and Southern Africa</c:v>
                </c:pt>
                <c:pt idx="4">
                  <c:v>South Asia</c:v>
                </c:pt>
                <c:pt idx="5">
                  <c:v>West and Central Africa</c:v>
                </c:pt>
              </c:strCache>
            </c:strRef>
          </c:cat>
          <c:val>
            <c:numRef>
              <c:f>'21. PedART_Covg_Reg'!$C$31:$C$36</c:f>
              <c:numCache>
                <c:formatCode>0%</c:formatCode>
                <c:ptCount val="6"/>
                <c:pt idx="0">
                  <c:v>0.43058908</c:v>
                </c:pt>
                <c:pt idx="1">
                  <c:v>0.23904451</c:v>
                </c:pt>
                <c:pt idx="2">
                  <c:v>0.43546677</c:v>
                </c:pt>
                <c:pt idx="3">
                  <c:v>0.19107534</c:v>
                </c:pt>
                <c:pt idx="4">
                  <c:v>0.17505811</c:v>
                </c:pt>
                <c:pt idx="5">
                  <c:v>0.06699908</c:v>
                </c:pt>
              </c:numCache>
            </c:numRef>
          </c:val>
          <c:extLst xmlns:c16r2="http://schemas.microsoft.com/office/drawing/2015/06/chart">
            <c:ext xmlns:c16="http://schemas.microsoft.com/office/drawing/2014/chart" uri="{C3380CC4-5D6E-409C-BE32-E72D297353CC}">
              <c16:uniqueId val="{00000000-2333-4F35-8B05-9C79134A9575}"/>
            </c:ext>
          </c:extLst>
        </c:ser>
        <c:ser>
          <c:idx val="1"/>
          <c:order val="1"/>
          <c:tx>
            <c:strRef>
              <c:f>'21. PedART_Covg_Reg'!$D$30</c:f>
              <c:strCache>
                <c:ptCount val="1"/>
                <c:pt idx="0">
                  <c:v>2011</c:v>
                </c:pt>
              </c:strCache>
            </c:strRef>
          </c:tx>
          <c:spPr>
            <a:solidFill>
              <a:srgbClr val="FFEEB5"/>
            </a:solidFill>
            <a:ln>
              <a:noFill/>
            </a:ln>
            <a:effectLst/>
          </c:spPr>
          <c:invertIfNegative val="0"/>
          <c:dLbls>
            <c:delete val="1"/>
          </c:dLbls>
          <c:cat>
            <c:strRef>
              <c:f>'21. PedART_Covg_Reg'!$B$31:$B$36</c:f>
              <c:strCache>
                <c:ptCount val="6"/>
                <c:pt idx="0">
                  <c:v>East Asia and the Pacific</c:v>
                </c:pt>
                <c:pt idx="1">
                  <c:v>Middle East and North Africa</c:v>
                </c:pt>
                <c:pt idx="2">
                  <c:v>Latin America and the Caribbean</c:v>
                </c:pt>
                <c:pt idx="3">
                  <c:v>Eastern and Southern Africa</c:v>
                </c:pt>
                <c:pt idx="4">
                  <c:v>South Asia</c:v>
                </c:pt>
                <c:pt idx="5">
                  <c:v>West and Central Africa</c:v>
                </c:pt>
              </c:strCache>
            </c:strRef>
          </c:cat>
          <c:val>
            <c:numRef>
              <c:f>'21. PedART_Covg_Reg'!$D$31:$D$36</c:f>
              <c:numCache>
                <c:formatCode>0%</c:formatCode>
                <c:ptCount val="6"/>
                <c:pt idx="0">
                  <c:v>0.46551839</c:v>
                </c:pt>
                <c:pt idx="1">
                  <c:v>0.31401293</c:v>
                </c:pt>
                <c:pt idx="2">
                  <c:v>0.44362084</c:v>
                </c:pt>
                <c:pt idx="3">
                  <c:v>0.239415</c:v>
                </c:pt>
                <c:pt idx="4">
                  <c:v>0.21366235</c:v>
                </c:pt>
                <c:pt idx="5">
                  <c:v>0.09915717</c:v>
                </c:pt>
              </c:numCache>
            </c:numRef>
          </c:val>
          <c:extLst xmlns:c16r2="http://schemas.microsoft.com/office/drawing/2015/06/chart">
            <c:ext xmlns:c16="http://schemas.microsoft.com/office/drawing/2014/chart" uri="{C3380CC4-5D6E-409C-BE32-E72D297353CC}">
              <c16:uniqueId val="{00000001-2333-4F35-8B05-9C79134A9575}"/>
            </c:ext>
          </c:extLst>
        </c:ser>
        <c:ser>
          <c:idx val="2"/>
          <c:order val="2"/>
          <c:tx>
            <c:strRef>
              <c:f>'21. PedART_Covg_Reg'!$E$30</c:f>
              <c:strCache>
                <c:ptCount val="1"/>
                <c:pt idx="0">
                  <c:v>2012</c:v>
                </c:pt>
              </c:strCache>
            </c:strRef>
          </c:tx>
          <c:spPr>
            <a:solidFill>
              <a:srgbClr val="FDE290"/>
            </a:solidFill>
            <a:ln>
              <a:noFill/>
            </a:ln>
            <a:effectLst/>
          </c:spPr>
          <c:invertIfNegative val="0"/>
          <c:dLbls>
            <c:delete val="1"/>
          </c:dLbls>
          <c:cat>
            <c:strRef>
              <c:f>'21. PedART_Covg_Reg'!$B$31:$B$36</c:f>
              <c:strCache>
                <c:ptCount val="6"/>
                <c:pt idx="0">
                  <c:v>East Asia and the Pacific</c:v>
                </c:pt>
                <c:pt idx="1">
                  <c:v>Middle East and North Africa</c:v>
                </c:pt>
                <c:pt idx="2">
                  <c:v>Latin America and the Caribbean</c:v>
                </c:pt>
                <c:pt idx="3">
                  <c:v>Eastern and Southern Africa</c:v>
                </c:pt>
                <c:pt idx="4">
                  <c:v>South Asia</c:v>
                </c:pt>
                <c:pt idx="5">
                  <c:v>West and Central Africa</c:v>
                </c:pt>
              </c:strCache>
            </c:strRef>
          </c:cat>
          <c:val>
            <c:numRef>
              <c:f>'21. PedART_Covg_Reg'!$E$31:$E$36</c:f>
              <c:numCache>
                <c:formatCode>0%</c:formatCode>
                <c:ptCount val="6"/>
                <c:pt idx="0">
                  <c:v>0.48732051</c:v>
                </c:pt>
                <c:pt idx="1">
                  <c:v>0.35340331</c:v>
                </c:pt>
                <c:pt idx="2">
                  <c:v>0.49280554</c:v>
                </c:pt>
                <c:pt idx="3">
                  <c:v>0.29384415</c:v>
                </c:pt>
                <c:pt idx="4">
                  <c:v>0.25075034</c:v>
                </c:pt>
                <c:pt idx="5">
                  <c:v>0.10940862</c:v>
                </c:pt>
              </c:numCache>
            </c:numRef>
          </c:val>
          <c:extLst xmlns:c16r2="http://schemas.microsoft.com/office/drawing/2015/06/chart">
            <c:ext xmlns:c16="http://schemas.microsoft.com/office/drawing/2014/chart" uri="{C3380CC4-5D6E-409C-BE32-E72D297353CC}">
              <c16:uniqueId val="{00000002-2333-4F35-8B05-9C79134A9575}"/>
            </c:ext>
          </c:extLst>
        </c:ser>
        <c:ser>
          <c:idx val="3"/>
          <c:order val="3"/>
          <c:tx>
            <c:strRef>
              <c:f>'21. PedART_Covg_Reg'!$F$30</c:f>
              <c:strCache>
                <c:ptCount val="1"/>
                <c:pt idx="0">
                  <c:v>2013</c:v>
                </c:pt>
              </c:strCache>
            </c:strRef>
          </c:tx>
          <c:spPr>
            <a:solidFill>
              <a:srgbClr val="FDD66E"/>
            </a:solidFill>
            <a:ln>
              <a:noFill/>
            </a:ln>
            <a:effectLst/>
          </c:spPr>
          <c:invertIfNegative val="0"/>
          <c:dLbls>
            <c:delete val="1"/>
          </c:dLbls>
          <c:cat>
            <c:strRef>
              <c:f>'21. PedART_Covg_Reg'!$B$31:$B$36</c:f>
              <c:strCache>
                <c:ptCount val="6"/>
                <c:pt idx="0">
                  <c:v>East Asia and the Pacific</c:v>
                </c:pt>
                <c:pt idx="1">
                  <c:v>Middle East and North Africa</c:v>
                </c:pt>
                <c:pt idx="2">
                  <c:v>Latin America and the Caribbean</c:v>
                </c:pt>
                <c:pt idx="3">
                  <c:v>Eastern and Southern Africa</c:v>
                </c:pt>
                <c:pt idx="4">
                  <c:v>South Asia</c:v>
                </c:pt>
                <c:pt idx="5">
                  <c:v>West and Central Africa</c:v>
                </c:pt>
              </c:strCache>
            </c:strRef>
          </c:cat>
          <c:val>
            <c:numRef>
              <c:f>'21. PedART_Covg_Reg'!$F$31:$F$36</c:f>
              <c:numCache>
                <c:formatCode>0%</c:formatCode>
                <c:ptCount val="6"/>
                <c:pt idx="0">
                  <c:v>0.52264241</c:v>
                </c:pt>
                <c:pt idx="1">
                  <c:v>0.45977771</c:v>
                </c:pt>
                <c:pt idx="2">
                  <c:v>0.50850317</c:v>
                </c:pt>
                <c:pt idx="3">
                  <c:v>0.34336538</c:v>
                </c:pt>
                <c:pt idx="4">
                  <c:v>0.30192818</c:v>
                </c:pt>
                <c:pt idx="5">
                  <c:v>0.13472141</c:v>
                </c:pt>
              </c:numCache>
            </c:numRef>
          </c:val>
          <c:extLst xmlns:c16r2="http://schemas.microsoft.com/office/drawing/2015/06/chart">
            <c:ext xmlns:c16="http://schemas.microsoft.com/office/drawing/2014/chart" uri="{C3380CC4-5D6E-409C-BE32-E72D297353CC}">
              <c16:uniqueId val="{00000003-2333-4F35-8B05-9C79134A9575}"/>
            </c:ext>
          </c:extLst>
        </c:ser>
        <c:ser>
          <c:idx val="4"/>
          <c:order val="4"/>
          <c:tx>
            <c:strRef>
              <c:f>'21. PedART_Covg_Reg'!$G$30</c:f>
              <c:strCache>
                <c:ptCount val="1"/>
                <c:pt idx="0">
                  <c:v>2014</c:v>
                </c:pt>
              </c:strCache>
            </c:strRef>
          </c:tx>
          <c:spPr>
            <a:solidFill>
              <a:srgbClr val="FECF59"/>
            </a:solidFill>
            <a:ln>
              <a:noFill/>
            </a:ln>
            <a:effectLst/>
          </c:spPr>
          <c:invertIfNegative val="0"/>
          <c:dLbls>
            <c:delete val="1"/>
          </c:dLbls>
          <c:cat>
            <c:strRef>
              <c:f>'21. PedART_Covg_Reg'!$B$31:$B$36</c:f>
              <c:strCache>
                <c:ptCount val="6"/>
                <c:pt idx="0">
                  <c:v>East Asia and the Pacific</c:v>
                </c:pt>
                <c:pt idx="1">
                  <c:v>Middle East and North Africa</c:v>
                </c:pt>
                <c:pt idx="2">
                  <c:v>Latin America and the Caribbean</c:v>
                </c:pt>
                <c:pt idx="3">
                  <c:v>Eastern and Southern Africa</c:v>
                </c:pt>
                <c:pt idx="4">
                  <c:v>South Asia</c:v>
                </c:pt>
                <c:pt idx="5">
                  <c:v>West and Central Africa</c:v>
                </c:pt>
              </c:strCache>
            </c:strRef>
          </c:cat>
          <c:val>
            <c:numRef>
              <c:f>'21. PedART_Covg_Reg'!$G$31:$G$36</c:f>
              <c:numCache>
                <c:formatCode>0%</c:formatCode>
                <c:ptCount val="6"/>
                <c:pt idx="0">
                  <c:v>0.55640736</c:v>
                </c:pt>
                <c:pt idx="1">
                  <c:v>0.55036117</c:v>
                </c:pt>
                <c:pt idx="2">
                  <c:v>0.54175112</c:v>
                </c:pt>
                <c:pt idx="3">
                  <c:v>0.40084527</c:v>
                </c:pt>
                <c:pt idx="4">
                  <c:v>0.32686796</c:v>
                </c:pt>
                <c:pt idx="5">
                  <c:v>0.15661585</c:v>
                </c:pt>
              </c:numCache>
            </c:numRef>
          </c:val>
          <c:extLst xmlns:c16r2="http://schemas.microsoft.com/office/drawing/2015/06/chart">
            <c:ext xmlns:c16="http://schemas.microsoft.com/office/drawing/2014/chart" uri="{C3380CC4-5D6E-409C-BE32-E72D297353CC}">
              <c16:uniqueId val="{00000004-2333-4F35-8B05-9C79134A9575}"/>
            </c:ext>
          </c:extLst>
        </c:ser>
        <c:ser>
          <c:idx val="5"/>
          <c:order val="5"/>
          <c:tx>
            <c:strRef>
              <c:f>'21. PedART_Covg_Reg'!$H$30</c:f>
              <c:strCache>
                <c:ptCount val="1"/>
                <c:pt idx="0">
                  <c:v>2015</c:v>
                </c:pt>
              </c:strCache>
            </c:strRef>
          </c:tx>
          <c:spPr>
            <a:solidFill>
              <a:srgbClr val="FDC63C"/>
            </a:solidFill>
            <a:ln>
              <a:noFill/>
            </a:ln>
            <a:effectLst/>
          </c:spPr>
          <c:invertIfNegative val="0"/>
          <c:dLbls>
            <c:delete val="1"/>
          </c:dLbls>
          <c:cat>
            <c:strRef>
              <c:f>'21. PedART_Covg_Reg'!$B$31:$B$36</c:f>
              <c:strCache>
                <c:ptCount val="6"/>
                <c:pt idx="0">
                  <c:v>East Asia and the Pacific</c:v>
                </c:pt>
                <c:pt idx="1">
                  <c:v>Middle East and North Africa</c:v>
                </c:pt>
                <c:pt idx="2">
                  <c:v>Latin America and the Caribbean</c:v>
                </c:pt>
                <c:pt idx="3">
                  <c:v>Eastern and Southern Africa</c:v>
                </c:pt>
                <c:pt idx="4">
                  <c:v>South Asia</c:v>
                </c:pt>
                <c:pt idx="5">
                  <c:v>West and Central Africa</c:v>
                </c:pt>
              </c:strCache>
            </c:strRef>
          </c:cat>
          <c:val>
            <c:numRef>
              <c:f>'21. PedART_Covg_Reg'!$H$31:$H$36</c:f>
              <c:numCache>
                <c:formatCode>0%</c:formatCode>
                <c:ptCount val="6"/>
                <c:pt idx="0">
                  <c:v>0.59110625</c:v>
                </c:pt>
                <c:pt idx="1">
                  <c:v>0.5606927</c:v>
                </c:pt>
                <c:pt idx="2">
                  <c:v>0.55812107</c:v>
                </c:pt>
                <c:pt idx="3">
                  <c:v>0.45631465</c:v>
                </c:pt>
                <c:pt idx="4">
                  <c:v>0.29158359</c:v>
                </c:pt>
                <c:pt idx="5">
                  <c:v>0.17472164</c:v>
                </c:pt>
              </c:numCache>
            </c:numRef>
          </c:val>
          <c:extLst xmlns:c16r2="http://schemas.microsoft.com/office/drawing/2015/06/chart">
            <c:ext xmlns:c16="http://schemas.microsoft.com/office/drawing/2014/chart" uri="{C3380CC4-5D6E-409C-BE32-E72D297353CC}">
              <c16:uniqueId val="{00000005-2333-4F35-8B05-9C79134A9575}"/>
            </c:ext>
          </c:extLst>
        </c:ser>
        <c:ser>
          <c:idx val="6"/>
          <c:order val="6"/>
          <c:tx>
            <c:strRef>
              <c:f>'21. PedART_Covg_Reg'!$I$30</c:f>
              <c:strCache>
                <c:ptCount val="1"/>
                <c:pt idx="0">
                  <c:v>2016</c:v>
                </c:pt>
              </c:strCache>
            </c:strRef>
          </c:tx>
          <c:spPr>
            <a:solidFill>
              <a:srgbClr val="FEBC09"/>
            </a:solidFill>
            <a:ln>
              <a:noFill/>
            </a:ln>
            <a:effectLst/>
          </c:spPr>
          <c:invertIfNegative val="0"/>
          <c:dLbls>
            <c:spPr>
              <a:noFill/>
              <a:ln>
                <a:noFill/>
              </a:ln>
              <a:effectLst/>
            </c:spPr>
            <c:txPr>
              <a:bodyPr wrap="square" lIns="38100" tIns="19050" rIns="38100" bIns="19050" anchor="ctr">
                <a:spAutoFit/>
              </a:bodyPr>
              <a:lstStyle/>
              <a:p>
                <a:pPr>
                  <a:defRPr>
                    <a:solidFill>
                      <a:schemeClr val="bg2">
                        <a:lumMod val="10000"/>
                      </a:schemeClr>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'21. PedART_Covg_Reg'!$B$31:$B$36</c:f>
              <c:strCache>
                <c:ptCount val="6"/>
                <c:pt idx="0">
                  <c:v>East Asia and the Pacific</c:v>
                </c:pt>
                <c:pt idx="1">
                  <c:v>Middle East and North Africa</c:v>
                </c:pt>
                <c:pt idx="2">
                  <c:v>Latin America and the Caribbean</c:v>
                </c:pt>
                <c:pt idx="3">
                  <c:v>Eastern and Southern Africa</c:v>
                </c:pt>
                <c:pt idx="4">
                  <c:v>South Asia</c:v>
                </c:pt>
                <c:pt idx="5">
                  <c:v>West and Central Africa</c:v>
                </c:pt>
              </c:strCache>
            </c:strRef>
          </c:cat>
          <c:val>
            <c:numRef>
              <c:f>'21. PedART_Covg_Reg'!$I$31:$I$36</c:f>
              <c:numCache>
                <c:formatCode>0%</c:formatCode>
                <c:ptCount val="6"/>
                <c:pt idx="0">
                  <c:v>0.61666432</c:v>
                </c:pt>
                <c:pt idx="1">
                  <c:v>0.61601367</c:v>
                </c:pt>
                <c:pt idx="2">
                  <c:v>0.53153522</c:v>
                </c:pt>
                <c:pt idx="3">
                  <c:v>0.50550703</c:v>
                </c:pt>
                <c:pt idx="4">
                  <c:v>0.32845216</c:v>
                </c:pt>
                <c:pt idx="5">
                  <c:v>0.21430583</c:v>
                </c:pt>
              </c:numCache>
            </c:numRef>
          </c:val>
          <c:extLst xmlns:c16r2="http://schemas.microsoft.com/office/drawing/2015/06/chart">
            <c:ext xmlns:c16="http://schemas.microsoft.com/office/drawing/2014/chart" uri="{C3380CC4-5D6E-409C-BE32-E72D297353CC}">
              <c16:uniqueId val="{00000006-2333-4F35-8B05-9C79134A9575}"/>
            </c:ext>
          </c:extLst>
        </c:ser>
        <c:dLbls>
          <c:dLblPos val="outEnd"/>
          <c:showLegendKey val="0"/>
          <c:showVal val="1"/>
          <c:showCatName val="0"/>
          <c:showSerName val="0"/>
          <c:showPercent val="0"/>
          <c:showBubbleSize val="0"/>
        </c:dLbls>
        <c:gapWidth val="120"/>
        <c:overlap val="-10"/>
        <c:axId val="125730800"/>
        <c:axId val="125740992"/>
      </c:barChart>
      <c:catAx>
        <c:axId val="12573080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bg2">
                    <a:lumMod val="10000"/>
                  </a:schemeClr>
                </a:solidFill>
                <a:latin typeface="+mn-lt"/>
                <a:ea typeface="+mn-ea"/>
                <a:cs typeface="+mn-cs"/>
              </a:defRPr>
            </a:pPr>
            <a:endParaRPr lang="en-US"/>
          </a:p>
        </c:txPr>
        <c:crossAx val="125740992"/>
        <c:crosses val="autoZero"/>
        <c:auto val="1"/>
        <c:lblAlgn val="ctr"/>
        <c:lblOffset val="100"/>
        <c:noMultiLvlLbl val="0"/>
      </c:catAx>
      <c:valAx>
        <c:axId val="125740992"/>
        <c:scaling>
          <c:orientation val="minMax"/>
          <c:max val="1.0"/>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25730800"/>
        <c:crosses val="autoZero"/>
        <c:crossBetween val="between"/>
        <c:majorUnit val="0.2"/>
      </c:valAx>
      <c:spPr>
        <a:pattFill prst="ltDnDiag">
          <a:fgClr>
            <a:schemeClr val="dk1">
              <a:lumMod val="15000"/>
              <a:lumOff val="85000"/>
            </a:schemeClr>
          </a:fgClr>
          <a:bgClr>
            <a:schemeClr val="lt1"/>
          </a:bgClr>
        </a:patt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legend>
    <c:plotVisOnly val="0"/>
    <c:dispBlanksAs val="gap"/>
    <c:showDLblsOverMax val="0"/>
  </c:chart>
  <c:spPr>
    <a:solidFill>
      <a:schemeClr val="lt1"/>
    </a:solidFill>
    <a:ln w="9525" cap="flat" cmpd="sng" algn="ctr">
      <a:solidFill>
        <a:schemeClr val="accent1">
          <a:lumMod val="60000"/>
          <a:lumOff val="40000"/>
        </a:schemeClr>
      </a:solid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6"/>
          <c:order val="0"/>
          <c:tx>
            <c:strRef>
              <c:f>'21.2 PedART_Covg_Africa'!$B$33</c:f>
              <c:strCache>
                <c:ptCount val="1"/>
                <c:pt idx="0">
                  <c:v>2010</c:v>
                </c:pt>
              </c:strCache>
            </c:strRef>
          </c:tx>
          <c:spPr>
            <a:solidFill>
              <a:srgbClr val="CBEBFB"/>
            </a:solidFill>
            <a:ln>
              <a:noFill/>
            </a:ln>
            <a:effectLst/>
          </c:spPr>
          <c:invertIfNegative val="0"/>
          <c:cat>
            <c:strRef>
              <c:f>'21.2 PedART_Covg_Africa'!$A$34:$A$38</c:f>
              <c:strCache>
                <c:ptCount val="5"/>
                <c:pt idx="0">
                  <c:v>Southern Africa</c:v>
                </c:pt>
                <c:pt idx="1">
                  <c:v>Eastern Africa</c:v>
                </c:pt>
                <c:pt idx="2">
                  <c:v>Northern Africa</c:v>
                </c:pt>
                <c:pt idx="3">
                  <c:v>Central Africa</c:v>
                </c:pt>
                <c:pt idx="4">
                  <c:v>Western Africa</c:v>
                </c:pt>
              </c:strCache>
            </c:strRef>
          </c:cat>
          <c:val>
            <c:numRef>
              <c:f>'21.2 PedART_Covg_Africa'!$B$34:$B$38</c:f>
              <c:numCache>
                <c:formatCode>0%</c:formatCode>
                <c:ptCount val="5"/>
                <c:pt idx="0">
                  <c:v>0.297543439888613</c:v>
                </c:pt>
                <c:pt idx="1">
                  <c:v>0.153612686250996</c:v>
                </c:pt>
                <c:pt idx="2">
                  <c:v>0.206238145173618</c:v>
                </c:pt>
                <c:pt idx="3">
                  <c:v>0.0656537971359017</c:v>
                </c:pt>
                <c:pt idx="4">
                  <c:v>0.0680278621092481</c:v>
                </c:pt>
              </c:numCache>
            </c:numRef>
          </c:val>
          <c:extLst xmlns:c16r2="http://schemas.microsoft.com/office/drawing/2015/06/chart">
            <c:ext xmlns:c16="http://schemas.microsoft.com/office/drawing/2014/chart" uri="{C3380CC4-5D6E-409C-BE32-E72D297353CC}">
              <c16:uniqueId val="{00000000-7CF0-4109-B55C-FD8F15870758}"/>
            </c:ext>
          </c:extLst>
        </c:ser>
        <c:ser>
          <c:idx val="0"/>
          <c:order val="1"/>
          <c:tx>
            <c:strRef>
              <c:f>'21.2 PedART_Covg_Africa'!$C$33</c:f>
              <c:strCache>
                <c:ptCount val="1"/>
                <c:pt idx="0">
                  <c:v>2011</c:v>
                </c:pt>
              </c:strCache>
            </c:strRef>
          </c:tx>
          <c:spPr>
            <a:solidFill>
              <a:srgbClr val="9CDAF8"/>
            </a:solidFill>
            <a:ln>
              <a:noFill/>
            </a:ln>
            <a:effectLst/>
          </c:spPr>
          <c:invertIfNegative val="0"/>
          <c:cat>
            <c:strRef>
              <c:f>'21.2 PedART_Covg_Africa'!$A$34:$A$38</c:f>
              <c:strCache>
                <c:ptCount val="5"/>
                <c:pt idx="0">
                  <c:v>Southern Africa</c:v>
                </c:pt>
                <c:pt idx="1">
                  <c:v>Eastern Africa</c:v>
                </c:pt>
                <c:pt idx="2">
                  <c:v>Northern Africa</c:v>
                </c:pt>
                <c:pt idx="3">
                  <c:v>Central Africa</c:v>
                </c:pt>
                <c:pt idx="4">
                  <c:v>Western Africa</c:v>
                </c:pt>
              </c:strCache>
            </c:strRef>
          </c:cat>
          <c:val>
            <c:numRef>
              <c:f>'21.2 PedART_Covg_Africa'!$C$34:$C$38</c:f>
              <c:numCache>
                <c:formatCode>0%</c:formatCode>
                <c:ptCount val="5"/>
                <c:pt idx="0">
                  <c:v>0.375960894492836</c:v>
                </c:pt>
                <c:pt idx="1">
                  <c:v>0.19131073152665</c:v>
                </c:pt>
                <c:pt idx="2">
                  <c:v>0.207388802948052</c:v>
                </c:pt>
                <c:pt idx="3">
                  <c:v>0.0960393190710445</c:v>
                </c:pt>
                <c:pt idx="4">
                  <c:v>0.0999587454259175</c:v>
                </c:pt>
              </c:numCache>
            </c:numRef>
          </c:val>
          <c:extLst xmlns:c16r2="http://schemas.microsoft.com/office/drawing/2015/06/chart">
            <c:ext xmlns:c16="http://schemas.microsoft.com/office/drawing/2014/chart" uri="{C3380CC4-5D6E-409C-BE32-E72D297353CC}">
              <c16:uniqueId val="{00000001-7CF0-4109-B55C-FD8F15870758}"/>
            </c:ext>
          </c:extLst>
        </c:ser>
        <c:ser>
          <c:idx val="1"/>
          <c:order val="2"/>
          <c:tx>
            <c:strRef>
              <c:f>'21.2 PedART_Covg_Africa'!$D$33</c:f>
              <c:strCache>
                <c:ptCount val="1"/>
                <c:pt idx="0">
                  <c:v>2012</c:v>
                </c:pt>
              </c:strCache>
            </c:strRef>
          </c:tx>
          <c:spPr>
            <a:solidFill>
              <a:srgbClr val="6ECAF5"/>
            </a:solidFill>
            <a:ln>
              <a:noFill/>
            </a:ln>
            <a:effectLst/>
          </c:spPr>
          <c:invertIfNegative val="0"/>
          <c:cat>
            <c:strRef>
              <c:f>'21.2 PedART_Covg_Africa'!$A$34:$A$38</c:f>
              <c:strCache>
                <c:ptCount val="5"/>
                <c:pt idx="0">
                  <c:v>Southern Africa</c:v>
                </c:pt>
                <c:pt idx="1">
                  <c:v>Eastern Africa</c:v>
                </c:pt>
                <c:pt idx="2">
                  <c:v>Northern Africa</c:v>
                </c:pt>
                <c:pt idx="3">
                  <c:v>Central Africa</c:v>
                </c:pt>
                <c:pt idx="4">
                  <c:v>Western Africa</c:v>
                </c:pt>
              </c:strCache>
            </c:strRef>
          </c:cat>
          <c:val>
            <c:numRef>
              <c:f>'21.2 PedART_Covg_Africa'!$D$34:$D$38</c:f>
              <c:numCache>
                <c:formatCode>0%</c:formatCode>
                <c:ptCount val="5"/>
                <c:pt idx="0">
                  <c:v>0.433561330210328</c:v>
                </c:pt>
                <c:pt idx="1">
                  <c:v>0.244544890755518</c:v>
                </c:pt>
                <c:pt idx="2">
                  <c:v>0.23116329696076</c:v>
                </c:pt>
                <c:pt idx="3">
                  <c:v>0.0981326630367583</c:v>
                </c:pt>
                <c:pt idx="4">
                  <c:v>0.11365869112576</c:v>
                </c:pt>
              </c:numCache>
            </c:numRef>
          </c:val>
          <c:extLst xmlns:c16r2="http://schemas.microsoft.com/office/drawing/2015/06/chart">
            <c:ext xmlns:c16="http://schemas.microsoft.com/office/drawing/2014/chart" uri="{C3380CC4-5D6E-409C-BE32-E72D297353CC}">
              <c16:uniqueId val="{00000002-7CF0-4109-B55C-FD8F15870758}"/>
            </c:ext>
          </c:extLst>
        </c:ser>
        <c:ser>
          <c:idx val="2"/>
          <c:order val="3"/>
          <c:tx>
            <c:strRef>
              <c:f>'21.2 PedART_Covg_Africa'!$E$33</c:f>
              <c:strCache>
                <c:ptCount val="1"/>
                <c:pt idx="0">
                  <c:v>2013</c:v>
                </c:pt>
              </c:strCache>
            </c:strRef>
          </c:tx>
          <c:spPr>
            <a:solidFill>
              <a:srgbClr val="37BBF2"/>
            </a:solidFill>
            <a:ln>
              <a:noFill/>
            </a:ln>
            <a:effectLst/>
          </c:spPr>
          <c:invertIfNegative val="0"/>
          <c:cat>
            <c:strRef>
              <c:f>'21.2 PedART_Covg_Africa'!$A$34:$A$38</c:f>
              <c:strCache>
                <c:ptCount val="5"/>
                <c:pt idx="0">
                  <c:v>Southern Africa</c:v>
                </c:pt>
                <c:pt idx="1">
                  <c:v>Eastern Africa</c:v>
                </c:pt>
                <c:pt idx="2">
                  <c:v>Northern Africa</c:v>
                </c:pt>
                <c:pt idx="3">
                  <c:v>Central Africa</c:v>
                </c:pt>
                <c:pt idx="4">
                  <c:v>Western Africa</c:v>
                </c:pt>
              </c:strCache>
            </c:strRef>
          </c:cat>
          <c:val>
            <c:numRef>
              <c:f>'21.2 PedART_Covg_Africa'!$E$34:$E$38</c:f>
              <c:numCache>
                <c:formatCode>0%</c:formatCode>
                <c:ptCount val="5"/>
                <c:pt idx="0">
                  <c:v>0.474939382635459</c:v>
                </c:pt>
                <c:pt idx="1">
                  <c:v>0.297413338872846</c:v>
                </c:pt>
                <c:pt idx="2">
                  <c:v>0.322868072384082</c:v>
                </c:pt>
                <c:pt idx="3">
                  <c:v>0.114641339938606</c:v>
                </c:pt>
                <c:pt idx="4">
                  <c:v>0.141854685571096</c:v>
                </c:pt>
              </c:numCache>
            </c:numRef>
          </c:val>
          <c:extLst xmlns:c16r2="http://schemas.microsoft.com/office/drawing/2015/06/chart">
            <c:ext xmlns:c16="http://schemas.microsoft.com/office/drawing/2014/chart" uri="{C3380CC4-5D6E-409C-BE32-E72D297353CC}">
              <c16:uniqueId val="{00000003-7CF0-4109-B55C-FD8F15870758}"/>
            </c:ext>
          </c:extLst>
        </c:ser>
        <c:ser>
          <c:idx val="3"/>
          <c:order val="4"/>
          <c:tx>
            <c:strRef>
              <c:f>'21.2 PedART_Covg_Africa'!$F$33</c:f>
              <c:strCache>
                <c:ptCount val="1"/>
                <c:pt idx="0">
                  <c:v>2014</c:v>
                </c:pt>
              </c:strCache>
            </c:strRef>
          </c:tx>
          <c:spPr>
            <a:solidFill>
              <a:srgbClr val="16B2F1"/>
            </a:solidFill>
            <a:ln>
              <a:noFill/>
            </a:ln>
            <a:effectLst/>
          </c:spPr>
          <c:invertIfNegative val="0"/>
          <c:cat>
            <c:strRef>
              <c:f>'21.2 PedART_Covg_Africa'!$A$34:$A$38</c:f>
              <c:strCache>
                <c:ptCount val="5"/>
                <c:pt idx="0">
                  <c:v>Southern Africa</c:v>
                </c:pt>
                <c:pt idx="1">
                  <c:v>Eastern Africa</c:v>
                </c:pt>
                <c:pt idx="2">
                  <c:v>Northern Africa</c:v>
                </c:pt>
                <c:pt idx="3">
                  <c:v>Central Africa</c:v>
                </c:pt>
                <c:pt idx="4">
                  <c:v>Western Africa</c:v>
                </c:pt>
              </c:strCache>
            </c:strRef>
          </c:cat>
          <c:val>
            <c:numRef>
              <c:f>'21.2 PedART_Covg_Africa'!$F$34:$F$38</c:f>
              <c:numCache>
                <c:formatCode>0%</c:formatCode>
                <c:ptCount val="5"/>
                <c:pt idx="0">
                  <c:v>0.502984430277916</c:v>
                </c:pt>
                <c:pt idx="1">
                  <c:v>0.366806739729578</c:v>
                </c:pt>
                <c:pt idx="2">
                  <c:v>0.396029159031281</c:v>
                </c:pt>
                <c:pt idx="3">
                  <c:v>0.157399232978438</c:v>
                </c:pt>
                <c:pt idx="4">
                  <c:v>0.15607875909996</c:v>
                </c:pt>
              </c:numCache>
            </c:numRef>
          </c:val>
          <c:extLst xmlns:c16r2="http://schemas.microsoft.com/office/drawing/2015/06/chart">
            <c:ext xmlns:c16="http://schemas.microsoft.com/office/drawing/2014/chart" uri="{C3380CC4-5D6E-409C-BE32-E72D297353CC}">
              <c16:uniqueId val="{00000004-7CF0-4109-B55C-FD8F15870758}"/>
            </c:ext>
          </c:extLst>
        </c:ser>
        <c:ser>
          <c:idx val="4"/>
          <c:order val="5"/>
          <c:tx>
            <c:strRef>
              <c:f>'21.2 PedART_Covg_Africa'!$G$33</c:f>
              <c:strCache>
                <c:ptCount val="1"/>
                <c:pt idx="0">
                  <c:v>2015</c:v>
                </c:pt>
              </c:strCache>
            </c:strRef>
          </c:tx>
          <c:spPr>
            <a:solidFill>
              <a:srgbClr val="14A7ED"/>
            </a:solidFill>
            <a:ln>
              <a:noFill/>
            </a:ln>
            <a:effectLst/>
          </c:spPr>
          <c:invertIfNegative val="0"/>
          <c:cat>
            <c:strRef>
              <c:f>'21.2 PedART_Covg_Africa'!$A$34:$A$38</c:f>
              <c:strCache>
                <c:ptCount val="5"/>
                <c:pt idx="0">
                  <c:v>Southern Africa</c:v>
                </c:pt>
                <c:pt idx="1">
                  <c:v>Eastern Africa</c:v>
                </c:pt>
                <c:pt idx="2">
                  <c:v>Northern Africa</c:v>
                </c:pt>
                <c:pt idx="3">
                  <c:v>Central Africa</c:v>
                </c:pt>
                <c:pt idx="4">
                  <c:v>Western Africa</c:v>
                </c:pt>
              </c:strCache>
            </c:strRef>
          </c:cat>
          <c:val>
            <c:numRef>
              <c:f>'21.2 PedART_Covg_Africa'!$G$34:$G$38</c:f>
              <c:numCache>
                <c:formatCode>0%</c:formatCode>
                <c:ptCount val="5"/>
                <c:pt idx="0">
                  <c:v>0.52215649860135</c:v>
                </c:pt>
                <c:pt idx="1">
                  <c:v>0.436977164860163</c:v>
                </c:pt>
                <c:pt idx="2">
                  <c:v>0.401155373823188</c:v>
                </c:pt>
                <c:pt idx="3">
                  <c:v>0.199643628520501</c:v>
                </c:pt>
                <c:pt idx="4">
                  <c:v>0.166512181091564</c:v>
                </c:pt>
              </c:numCache>
            </c:numRef>
          </c:val>
          <c:extLst xmlns:c16r2="http://schemas.microsoft.com/office/drawing/2015/06/chart">
            <c:ext xmlns:c16="http://schemas.microsoft.com/office/drawing/2014/chart" uri="{C3380CC4-5D6E-409C-BE32-E72D297353CC}">
              <c16:uniqueId val="{00000005-7CF0-4109-B55C-FD8F15870758}"/>
            </c:ext>
          </c:extLst>
        </c:ser>
        <c:ser>
          <c:idx val="5"/>
          <c:order val="6"/>
          <c:tx>
            <c:strRef>
              <c:f>'21.2 PedART_Covg_Africa'!$H$33</c:f>
              <c:strCache>
                <c:ptCount val="1"/>
                <c:pt idx="0">
                  <c:v>2016</c:v>
                </c:pt>
              </c:strCache>
            </c:strRef>
          </c:tx>
          <c:spPr>
            <a:solidFill>
              <a:srgbClr val="139CE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6350" cap="flat" cmpd="sng" algn="ctr">
                      <a:solidFill>
                        <a:schemeClr val="tx1"/>
                      </a:solidFill>
                      <a:prstDash val="solid"/>
                      <a:round/>
                    </a:ln>
                    <a:effectLst/>
                  </c:spPr>
                </c15:leaderLines>
              </c:ext>
            </c:extLst>
          </c:dLbls>
          <c:cat>
            <c:strRef>
              <c:f>'21.2 PedART_Covg_Africa'!$A$34:$A$38</c:f>
              <c:strCache>
                <c:ptCount val="5"/>
                <c:pt idx="0">
                  <c:v>Southern Africa</c:v>
                </c:pt>
                <c:pt idx="1">
                  <c:v>Eastern Africa</c:v>
                </c:pt>
                <c:pt idx="2">
                  <c:v>Northern Africa</c:v>
                </c:pt>
                <c:pt idx="3">
                  <c:v>Central Africa</c:v>
                </c:pt>
                <c:pt idx="4">
                  <c:v>Western Africa</c:v>
                </c:pt>
              </c:strCache>
            </c:strRef>
          </c:cat>
          <c:val>
            <c:numRef>
              <c:f>'21.2 PedART_Covg_Africa'!$H$34:$H$38</c:f>
              <c:numCache>
                <c:formatCode>0%</c:formatCode>
                <c:ptCount val="5"/>
                <c:pt idx="0">
                  <c:v>0.55132371599765</c:v>
                </c:pt>
                <c:pt idx="1">
                  <c:v>0.497304595297179</c:v>
                </c:pt>
                <c:pt idx="2">
                  <c:v>0.433152758944901</c:v>
                </c:pt>
                <c:pt idx="3">
                  <c:v>0.216934980182725</c:v>
                </c:pt>
                <c:pt idx="4">
                  <c:v>0.209321831443933</c:v>
                </c:pt>
              </c:numCache>
            </c:numRef>
          </c:val>
          <c:extLst xmlns:c16r2="http://schemas.microsoft.com/office/drawing/2015/06/chart">
            <c:ext xmlns:c16="http://schemas.microsoft.com/office/drawing/2014/chart" uri="{C3380CC4-5D6E-409C-BE32-E72D297353CC}">
              <c16:uniqueId val="{00000006-7CF0-4109-B55C-FD8F15870758}"/>
            </c:ext>
          </c:extLst>
        </c:ser>
        <c:dLbls>
          <c:showLegendKey val="0"/>
          <c:showVal val="0"/>
          <c:showCatName val="0"/>
          <c:showSerName val="0"/>
          <c:showPercent val="0"/>
          <c:showBubbleSize val="0"/>
        </c:dLbls>
        <c:gapWidth val="120"/>
        <c:overlap val="-10"/>
        <c:axId val="132452272"/>
        <c:axId val="132457232"/>
      </c:barChart>
      <c:catAx>
        <c:axId val="132452272"/>
        <c:scaling>
          <c:orientation val="minMax"/>
        </c:scaling>
        <c:delete val="0"/>
        <c:axPos val="b"/>
        <c:majorGridlines>
          <c:spPr>
            <a:ln w="9525" cap="flat" cmpd="sng" algn="ctr">
              <a:solidFill>
                <a:schemeClr val="dk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prstDash val="solid"/>
            <a:round/>
          </a:ln>
          <a:effectLst/>
        </c:spPr>
        <c:txPr>
          <a:bodyPr rot="-60000000" spcFirstLastPara="1" vertOverflow="ellipsis" vert="horz" wrap="square" anchor="ctr" anchorCtr="1"/>
          <a:lstStyle/>
          <a:p>
            <a:pPr>
              <a:defRPr sz="1000" b="0" i="0" u="none" strike="noStrike" kern="1200" cap="none" spc="0" normalizeH="0" baseline="0">
                <a:solidFill>
                  <a:schemeClr val="bg2">
                    <a:lumMod val="10000"/>
                  </a:schemeClr>
                </a:solidFill>
                <a:latin typeface="+mn-lt"/>
                <a:ea typeface="+mn-ea"/>
                <a:cs typeface="+mn-cs"/>
              </a:defRPr>
            </a:pPr>
            <a:endParaRPr lang="en-US"/>
          </a:p>
        </c:txPr>
        <c:crossAx val="132457232"/>
        <c:crosses val="autoZero"/>
        <c:auto val="1"/>
        <c:lblAlgn val="ctr"/>
        <c:lblOffset val="100"/>
        <c:noMultiLvlLbl val="0"/>
      </c:catAx>
      <c:valAx>
        <c:axId val="132457232"/>
        <c:scaling>
          <c:orientation val="minMax"/>
          <c:max val="1.0"/>
        </c:scaling>
        <c:delete val="0"/>
        <c:axPos val="l"/>
        <c:majorGridlines>
          <c:spPr>
            <a:ln w="9525" cap="flat" cmpd="sng" algn="ctr">
              <a:solidFill>
                <a:schemeClr val="dk1">
                  <a:lumMod val="15000"/>
                  <a:lumOff val="85000"/>
                </a:schemeClr>
              </a:solidFill>
              <a:prstDash val="solid"/>
              <a:round/>
            </a:ln>
            <a:effectLst/>
          </c:spPr>
        </c:majorGridlines>
        <c:numFmt formatCode="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32452272"/>
        <c:crosses val="autoZero"/>
        <c:crossBetween val="between"/>
        <c:majorUnit val="0.2"/>
      </c:valAx>
      <c:spPr>
        <a:pattFill prst="ltDnDiag">
          <a:fgClr>
            <a:schemeClr val="dk1">
              <a:lumMod val="15000"/>
              <a:lumOff val="85000"/>
            </a:schemeClr>
          </a:fgClr>
          <a:bgClr>
            <a:schemeClr val="lt1"/>
          </a:bgClr>
        </a:patt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legend>
    <c:plotVisOnly val="0"/>
    <c:dispBlanksAs val="gap"/>
    <c:showDLblsOverMax val="0"/>
  </c:chart>
  <c:spPr>
    <a:solidFill>
      <a:schemeClr val="lt1"/>
    </a:solidFill>
    <a:ln w="9525" cap="flat" cmpd="sng" algn="ctr">
      <a:solidFill>
        <a:schemeClr val="accent1">
          <a:lumMod val="60000"/>
          <a:lumOff val="40000"/>
        </a:schemeClr>
      </a:solidFill>
      <a:prstDash val="solid"/>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6"/>
          <c:order val="6"/>
          <c:tx>
            <c:strRef>
              <c:f>'24. PMTCT_EID_All Regions'!$H$33</c:f>
              <c:strCache>
                <c:ptCount val="1"/>
                <c:pt idx="0">
                  <c:v>2016</c:v>
                </c:pt>
              </c:strCache>
            </c:strRef>
          </c:tx>
          <c:spPr>
            <a:solidFill>
              <a:srgbClr val="139CEB"/>
            </a:solidFill>
            <a:ln>
              <a:noFill/>
            </a:ln>
            <a:effectLst/>
          </c:spPr>
          <c:invertIfNegative val="0"/>
          <c:dLbls>
            <c:dLbl>
              <c:idx val="0"/>
              <c:layout/>
              <c:tx>
                <c:rich>
                  <a:bodyPr/>
                  <a:lstStyle/>
                  <a:p>
                    <a:fld id="{6949602A-A19A-4F12-9E1C-815BF3493FDD}" type="CELLRANGE">
                      <a:rPr lang="en-US"/>
                      <a:pPr/>
                      <a:t>[CELLRANGE]</a:t>
                    </a:fld>
                    <a:endParaRPr lang="en-US" baseline="0"/>
                  </a:p>
                  <a:p>
                    <a:fld id="{29BE1A2C-6782-440B-BC2D-94050362466F}" type="VALUE">
                      <a:rPr lang="en-US"/>
                      <a:pPr/>
                      <a:t>[VALUE]</a:t>
                    </a:fld>
                    <a:endParaRPr lang="en-US"/>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8-53BC-46BA-9241-5280B08CD3DE}"/>
                </c:ext>
                <c:ext xmlns:c15="http://schemas.microsoft.com/office/drawing/2012/chart" uri="{CE6537A1-D6FC-4f65-9D91-7224C49458BB}">
                  <c15:layout/>
                  <c15:dlblFieldTable/>
                  <c15:showDataLabelsRange val="1"/>
                </c:ext>
              </c:extLst>
            </c:dLbl>
            <c:dLbl>
              <c:idx val="1"/>
              <c:layout/>
              <c:tx>
                <c:rich>
                  <a:bodyPr/>
                  <a:lstStyle/>
                  <a:p>
                    <a:fld id="{C2142111-6BA1-4165-8D66-3B49FA9AC5FE}" type="CELLRANGE">
                      <a:rPr lang="en-US"/>
                      <a:pPr/>
                      <a:t>[CELLRANGE]</a:t>
                    </a:fld>
                    <a:endParaRPr lang="en-US" baseline="0"/>
                  </a:p>
                  <a:p>
                    <a:fld id="{AB0B2FBC-F243-4D22-AAA5-31A52AD21B53}" type="VALUE">
                      <a:rPr lang="en-US"/>
                      <a:pPr/>
                      <a:t>[VALUE]</a:t>
                    </a:fld>
                    <a:endParaRPr lang="en-US"/>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9-53BC-46BA-9241-5280B08CD3DE}"/>
                </c:ext>
                <c:ext xmlns:c15="http://schemas.microsoft.com/office/drawing/2012/chart" uri="{CE6537A1-D6FC-4f65-9D91-7224C49458BB}">
                  <c15:layout/>
                  <c15:dlblFieldTable/>
                  <c15:showDataLabelsRange val="1"/>
                </c:ext>
              </c:extLst>
            </c:dLbl>
            <c:dLbl>
              <c:idx val="2"/>
              <c:layout/>
              <c:tx>
                <c:rich>
                  <a:bodyPr/>
                  <a:lstStyle/>
                  <a:p>
                    <a:fld id="{0E79D97F-2214-48FE-84A9-7798D3FAF217}" type="CELLRANGE">
                      <a:rPr lang="en-US"/>
                      <a:pPr/>
                      <a:t>[CELLRANGE]</a:t>
                    </a:fld>
                    <a:endParaRPr lang="en-US" baseline="0"/>
                  </a:p>
                  <a:p>
                    <a:fld id="{FB81E7D8-26D4-4F60-B1BB-0CB19E1EB42D}" type="VALUE">
                      <a:rPr lang="en-US"/>
                      <a:pPr/>
                      <a:t>[VALUE]</a:t>
                    </a:fld>
                    <a:endParaRPr lang="en-US"/>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A-53BC-46BA-9241-5280B08CD3DE}"/>
                </c:ext>
                <c:ext xmlns:c15="http://schemas.microsoft.com/office/drawing/2012/chart" uri="{CE6537A1-D6FC-4f65-9D91-7224C49458BB}">
                  <c15:layout/>
                  <c15:dlblFieldTable/>
                  <c15:showDataLabelsRange val="1"/>
                </c:ext>
              </c:extLst>
            </c:dLbl>
            <c:dLbl>
              <c:idx val="3"/>
              <c:layout/>
              <c:tx>
                <c:rich>
                  <a:bodyPr/>
                  <a:lstStyle/>
                  <a:p>
                    <a:fld id="{A79BF5E8-41EA-4DEE-A99D-45A5E3A22FCF}" type="CELLRANGE">
                      <a:rPr lang="en-US"/>
                      <a:pPr/>
                      <a:t>[CELLRANGE]</a:t>
                    </a:fld>
                    <a:endParaRPr lang="en-US" baseline="0"/>
                  </a:p>
                  <a:p>
                    <a:fld id="{33BE74DA-5EAA-4CC3-8554-7DCC31EDB4CB}" type="VALUE">
                      <a:rPr lang="en-US"/>
                      <a:pPr/>
                      <a:t>[VALUE]</a:t>
                    </a:fld>
                    <a:endParaRPr lang="en-US"/>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B-53BC-46BA-9241-5280B08CD3DE}"/>
                </c:ext>
                <c:ext xmlns:c15="http://schemas.microsoft.com/office/drawing/2012/chart" uri="{CE6537A1-D6FC-4f65-9D91-7224C49458BB}">
                  <c15:layout/>
                  <c15:dlblFieldTable/>
                  <c15:showDataLabelsRange val="1"/>
                </c:ext>
              </c:extLst>
            </c:dLbl>
            <c:dLbl>
              <c:idx val="4"/>
              <c:layout/>
              <c:tx>
                <c:rich>
                  <a:bodyPr/>
                  <a:lstStyle/>
                  <a:p>
                    <a:fld id="{A069001B-B4BF-452E-8ED8-8D21B215E9BB}" type="CELLRANGE">
                      <a:rPr lang="en-US"/>
                      <a:pPr/>
                      <a:t>[CELLRANGE]</a:t>
                    </a:fld>
                    <a:endParaRPr lang="en-US" baseline="0"/>
                  </a:p>
                  <a:p>
                    <a:fld id="{7827EB49-3A60-43FD-BB25-BBB6E898709E}" type="VALUE">
                      <a:rPr lang="en-US"/>
                      <a:pPr/>
                      <a:t>[VALUE]</a:t>
                    </a:fld>
                    <a:endParaRPr lang="en-US"/>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C-53BC-46BA-9241-5280B08CD3DE}"/>
                </c:ext>
                <c:ext xmlns:c15="http://schemas.microsoft.com/office/drawing/2012/chart" uri="{CE6537A1-D6FC-4f65-9D91-7224C49458BB}">
                  <c15:layout/>
                  <c15:dlblFieldTable/>
                  <c15:showDataLabelsRange val="1"/>
                </c:ext>
              </c:extLst>
            </c:dLbl>
            <c:dLbl>
              <c:idx val="5"/>
              <c:layout/>
              <c:tx>
                <c:rich>
                  <a:bodyPr/>
                  <a:lstStyle/>
                  <a:p>
                    <a:fld id="{672EB1E5-DD55-4FA4-BF3D-215242D6D634}" type="CELLRANGE">
                      <a:rPr lang="en-US"/>
                      <a:pPr/>
                      <a:t>[CELLRANGE]</a:t>
                    </a:fld>
                    <a:endParaRPr lang="en-US" baseline="0"/>
                  </a:p>
                  <a:p>
                    <a:fld id="{9F903B87-4762-4A7F-9BD3-7B65AF146497}" type="VALUE">
                      <a:rPr lang="en-US"/>
                      <a:pPr/>
                      <a:t>[VALUE]</a:t>
                    </a:fld>
                    <a:endParaRPr lang="en-US"/>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D-53BC-46BA-9241-5280B08CD3DE}"/>
                </c:ext>
                <c:ext xmlns:c15="http://schemas.microsoft.com/office/drawing/2012/chart" uri="{CE6537A1-D6FC-4f65-9D91-7224C49458BB}">
                  <c15:layout/>
                  <c15:dlblFieldTable/>
                  <c15:showDataLabelsRange val="1"/>
                </c:ext>
              </c:extLst>
            </c:dLbl>
            <c:dLbl>
              <c:idx val="6"/>
              <c:layout/>
              <c:tx>
                <c:rich>
                  <a:bodyPr/>
                  <a:lstStyle/>
                  <a:p>
                    <a:fld id="{93E5A611-6D80-4908-9278-76A744FA6F5B}" type="CELLRANGE">
                      <a:rPr lang="en-US"/>
                      <a:pPr/>
                      <a:t>[CELLRANGE]</a:t>
                    </a:fld>
                    <a:endParaRPr lang="en-US" baseline="0"/>
                  </a:p>
                  <a:p>
                    <a:fld id="{5C584B3E-3331-49D1-B321-74FD59107D1C}" type="VALUE">
                      <a:rPr lang="en-US"/>
                      <a:pPr/>
                      <a:t>[VALUE]</a:t>
                    </a:fld>
                    <a:endParaRPr lang="en-US"/>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E-53BC-46BA-9241-5280B08CD3DE}"/>
                </c:ext>
                <c:ext xmlns:c15="http://schemas.microsoft.com/office/drawing/2012/chart" uri="{CE6537A1-D6FC-4f65-9D91-7224C49458BB}">
                  <c15:layout/>
                  <c15:dlblFieldTable/>
                  <c15:showDataLabelsRange val="1"/>
                </c:ext>
              </c:extLst>
            </c:dLbl>
            <c:dLbl>
              <c:idx val="7"/>
              <c:layout/>
              <c:tx>
                <c:rich>
                  <a:bodyPr/>
                  <a:lstStyle/>
                  <a:p>
                    <a:fld id="{9C4E2CE9-D109-4287-B069-D1B6A684AA79}" type="CELLRANGE">
                      <a:rPr lang="en-US"/>
                      <a:pPr/>
                      <a:t>[CELLRANGE]</a:t>
                    </a:fld>
                    <a:endParaRPr lang="en-US" baseline="0"/>
                  </a:p>
                  <a:p>
                    <a:fld id="{4E7C05E7-0CA0-4538-AAE9-82C9665623A1}" type="VALUE">
                      <a:rPr lang="en-US"/>
                      <a:pPr/>
                      <a:t>[VALUE]</a:t>
                    </a:fld>
                    <a:endParaRPr lang="en-US"/>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F-53BC-46BA-9241-5280B08CD3DE}"/>
                </c:ext>
                <c:ext xmlns:c15="http://schemas.microsoft.com/office/drawing/2012/chart" uri="{CE6537A1-D6FC-4f65-9D91-7224C49458BB}">
                  <c15:layout/>
                  <c15:dlblFieldTable/>
                  <c15:showDataLabelsRange val="1"/>
                </c:ext>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2">
                        <a:lumMod val="10000"/>
                      </a:schemeClr>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roundRect">
                    <a:avLst/>
                  </a:prstGeom>
                  <a:noFill/>
                  <a:ln>
                    <a:noFill/>
                  </a:ln>
                </c15:spPr>
                <c15:showDataLabelsRange val="1"/>
                <c15:showLeaderLines val="0"/>
              </c:ext>
            </c:extLst>
          </c:dLbls>
          <c:cat>
            <c:strRef>
              <c:f>'24. PMTCT_EID_All Regions'!$A$34:$A$41</c:f>
              <c:strCache>
                <c:ptCount val="8"/>
                <c:pt idx="0">
                  <c:v>Eastern and Southern Africa</c:v>
                </c:pt>
                <c:pt idx="1">
                  <c:v>Eastern Europe and Central Asia</c:v>
                </c:pt>
                <c:pt idx="2">
                  <c:v>Latin America and the Caribbean</c:v>
                </c:pt>
                <c:pt idx="3">
                  <c:v>Western Europe</c:v>
                </c:pt>
                <c:pt idx="4">
                  <c:v>East Asia and the Pacific</c:v>
                </c:pt>
                <c:pt idx="5">
                  <c:v>Middle East and North Africa</c:v>
                </c:pt>
                <c:pt idx="6">
                  <c:v>West and Central Africa</c:v>
                </c:pt>
                <c:pt idx="7">
                  <c:v>South Asia</c:v>
                </c:pt>
              </c:strCache>
            </c:strRef>
          </c:cat>
          <c:val>
            <c:numRef>
              <c:f>'24. PMTCT_EID_All Regions'!$H$34:$H$41</c:f>
              <c:numCache>
                <c:formatCode>0%</c:formatCode>
                <c:ptCount val="8"/>
                <c:pt idx="0">
                  <c:v>0.523139010570779</c:v>
                </c:pt>
                <c:pt idx="1">
                  <c:v>0.507522919853127</c:v>
                </c:pt>
                <c:pt idx="2">
                  <c:v>0.447587221050245</c:v>
                </c:pt>
                <c:pt idx="3">
                  <c:v>0.35477112896114</c:v>
                </c:pt>
                <c:pt idx="4">
                  <c:v>0.301927016137237</c:v>
                </c:pt>
                <c:pt idx="5">
                  <c:v>0.280226243229015</c:v>
                </c:pt>
                <c:pt idx="6">
                  <c:v>0.200967046348387</c:v>
                </c:pt>
                <c:pt idx="7">
                  <c:v>0.169945296400107</c:v>
                </c:pt>
              </c:numCache>
            </c:numRef>
          </c:val>
          <c:extLst xmlns:c16r2="http://schemas.microsoft.com/office/drawing/2015/06/chart">
            <c:ext xmlns:c16="http://schemas.microsoft.com/office/drawing/2014/chart" uri="{C3380CC4-5D6E-409C-BE32-E72D297353CC}">
              <c16:uniqueId val="{00000006-3720-4902-98A8-7F69C88763D6}"/>
            </c:ext>
            <c:ext xmlns:c15="http://schemas.microsoft.com/office/drawing/2012/chart" uri="{02D57815-91ED-43cb-92C2-25804820EDAC}">
              <c15:datalabelsRange>
                <c15:f>'24. PMTCT_EID_All Regions'!$K$34:$K$41</c15:f>
                <c15:dlblRangeCache>
                  <c:ptCount val="8"/>
                  <c:pt idx="0">
                    <c:v>510,000 infants tested</c:v>
                  </c:pt>
                  <c:pt idx="1">
                    <c:v>11,000 infants tested</c:v>
                  </c:pt>
                  <c:pt idx="2">
                    <c:v>12,000 infants tested</c:v>
                  </c:pt>
                  <c:pt idx="3">
                    <c:v>&lt;1,000 infants tested</c:v>
                  </c:pt>
                  <c:pt idx="4">
                    <c:v>10,000 infants tested</c:v>
                  </c:pt>
                  <c:pt idx="5">
                    <c:v>&lt;1,000 infants tested</c:v>
                  </c:pt>
                  <c:pt idx="6">
                    <c:v>65,000 infants tested</c:v>
                  </c:pt>
                  <c:pt idx="7">
                    <c:v>6,300 infants tested</c:v>
                  </c:pt>
                </c15:dlblRangeCache>
              </c15:datalabelsRange>
            </c:ext>
          </c:extLst>
        </c:ser>
        <c:dLbls>
          <c:dLblPos val="inEnd"/>
          <c:showLegendKey val="0"/>
          <c:showVal val="1"/>
          <c:showCatName val="0"/>
          <c:showSerName val="0"/>
          <c:showPercent val="0"/>
          <c:showBubbleSize val="0"/>
        </c:dLbls>
        <c:gapWidth val="120"/>
        <c:overlap val="-10"/>
        <c:axId val="132732880"/>
        <c:axId val="132738000"/>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'24. PMTCT_EID_All Regions'!$B$33</c15:sqref>
                        </c15:formulaRef>
                      </c:ext>
                    </c:extLst>
                    <c:strCache>
                      <c:ptCount val="1"/>
                      <c:pt idx="0">
                        <c:v>2010</c:v>
                      </c:pt>
                    </c:strCache>
                  </c:strRef>
                </c:tx>
                <c:spPr>
                  <a:solidFill>
                    <a:schemeClr val="accent4">
                      <a:tint val="4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dk1">
                                <a:lumMod val="35000"/>
                                <a:lumOff val="65000"/>
                              </a:schemeClr>
                            </a:solidFill>
                            <a:round/>
                          </a:ln>
                          <a:effectLst/>
                        </c:spPr>
                      </c15:leaderLines>
                    </c:ext>
                  </c:extLst>
                </c:dLbls>
                <c:cat>
                  <c:strRef>
                    <c:extLst xmlns:c16r2="http://schemas.microsoft.com/office/drawing/2015/06/chart">
                      <c:ext uri="{02D57815-91ED-43cb-92C2-25804820EDAC}">
                        <c15:formulaRef>
                          <c15:sqref>'24. PMTCT_EID_All Regions'!$A$34:$A$41</c15:sqref>
                        </c15:formulaRef>
                      </c:ext>
                    </c:extLst>
                    <c:strCache>
                      <c:ptCount val="8"/>
                      <c:pt idx="0">
                        <c:v>Eastern and Southern Africa</c:v>
                      </c:pt>
                      <c:pt idx="1">
                        <c:v>Eastern Europe and Central Asia</c:v>
                      </c:pt>
                      <c:pt idx="2">
                        <c:v>Latin America and the Caribbean</c:v>
                      </c:pt>
                      <c:pt idx="3">
                        <c:v>Western Europe</c:v>
                      </c:pt>
                      <c:pt idx="4">
                        <c:v>East Asia and the Pacific</c:v>
                      </c:pt>
                      <c:pt idx="5">
                        <c:v>Middle East and North Africa</c:v>
                      </c:pt>
                      <c:pt idx="6">
                        <c:v>West and Central Africa</c:v>
                      </c:pt>
                      <c:pt idx="7">
                        <c:v>South Asia</c:v>
                      </c:pt>
                    </c:strCache>
                  </c:strRef>
                </c:cat>
                <c:val>
                  <c:numRef>
                    <c:extLst xmlns:c16r2="http://schemas.microsoft.com/office/drawing/2015/06/chart">
                      <c:ext uri="{02D57815-91ED-43cb-92C2-25804820EDAC}">
                        <c15:formulaRef>
                          <c15:sqref>'24. PMTCT_EID_All Regions'!$B$34:$B$41</c15:sqref>
                        </c15:formulaRef>
                      </c:ext>
                    </c:extLst>
                    <c:numCache>
                      <c:formatCode>0%</c:formatCode>
                      <c:ptCount val="8"/>
                      <c:pt idx="0">
                        <c:v>0.414243136814404</c:v>
                      </c:pt>
                      <c:pt idx="1">
                        <c:v>0.99</c:v>
                      </c:pt>
                      <c:pt idx="2">
                        <c:v>0.183714065709053</c:v>
                      </c:pt>
                      <c:pt idx="3">
                        <c:v>0.453565592514152</c:v>
                      </c:pt>
                      <c:pt idx="4">
                        <c:v>0.358405457782819</c:v>
                      </c:pt>
                      <c:pt idx="5">
                        <c:v>0.117077063257383</c:v>
                      </c:pt>
                      <c:pt idx="6">
                        <c:v>0.0795732833294879</c:v>
                      </c:pt>
                      <c:pt idx="7">
                        <c:v>0.0351066680885467</c:v>
                      </c:pt>
                    </c:numCache>
                  </c:numRef>
                </c:val>
                <c:extLst xmlns:c16r2="http://schemas.microsoft.com/office/drawing/2015/06/chart">
                  <c:ext xmlns:c16="http://schemas.microsoft.com/office/drawing/2014/chart" uri="{C3380CC4-5D6E-409C-BE32-E72D297353CC}">
                    <c16:uniqueId val="{00000000-3720-4902-98A8-7F69C88763D6}"/>
                  </c:ext>
                </c:extLst>
              </c15:ser>
            </c15:filteredBarSeries>
            <c15:filteredBar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'24. PMTCT_EID_All Regions'!$C$33</c15:sqref>
                        </c15:formulaRef>
                      </c:ext>
                    </c:extLst>
                    <c:strCache>
                      <c:ptCount val="1"/>
                      <c:pt idx="0">
                        <c:v>2011</c:v>
                      </c:pt>
                    </c:strCache>
                  </c:strRef>
                </c:tx>
                <c:spPr>
                  <a:solidFill>
                    <a:schemeClr val="accent4">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'24. PMTCT_EID_All Regions'!$A$34:$A$41</c15:sqref>
                        </c15:formulaRef>
                      </c:ext>
                    </c:extLst>
                    <c:strCache>
                      <c:ptCount val="8"/>
                      <c:pt idx="0">
                        <c:v>Eastern and Southern Africa</c:v>
                      </c:pt>
                      <c:pt idx="1">
                        <c:v>Eastern Europe and Central Asia</c:v>
                      </c:pt>
                      <c:pt idx="2">
                        <c:v>Latin America and the Caribbean</c:v>
                      </c:pt>
                      <c:pt idx="3">
                        <c:v>Western Europe</c:v>
                      </c:pt>
                      <c:pt idx="4">
                        <c:v>East Asia and the Pacific</c:v>
                      </c:pt>
                      <c:pt idx="5">
                        <c:v>Middle East and North Africa</c:v>
                      </c:pt>
                      <c:pt idx="6">
                        <c:v>West and Central Africa</c:v>
                      </c:pt>
                      <c:pt idx="7">
                        <c:v>South Asia</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'24. PMTCT_EID_All Regions'!$C$34:$C$41</c15:sqref>
                        </c15:formulaRef>
                      </c:ext>
                    </c:extLst>
                    <c:numCache>
                      <c:formatCode>0%</c:formatCode>
                      <c:ptCount val="8"/>
                      <c:pt idx="0">
                        <c:v>0.451948332263724</c:v>
                      </c:pt>
                      <c:pt idx="1">
                        <c:v>0.885810725149754</c:v>
                      </c:pt>
                      <c:pt idx="2">
                        <c:v>0.318861952539158</c:v>
                      </c:pt>
                      <c:pt idx="3">
                        <c:v>0.702837738194176</c:v>
                      </c:pt>
                      <c:pt idx="4">
                        <c:v>0.312788047662224</c:v>
                      </c:pt>
                      <c:pt idx="5">
                        <c:v>0.119645914871097</c:v>
                      </c:pt>
                      <c:pt idx="6">
                        <c:v>0.0809315277869453</c:v>
                      </c:pt>
                      <c:pt idx="7">
                        <c:v>0.0402410857105086</c:v>
                      </c:pt>
                    </c:numCache>
                  </c:numRef>
                </c:val>
                <c:extLst xmlns:c16r2="http://schemas.microsoft.com/office/drawing/2015/06/chart" xmlns:c15="http://schemas.microsoft.com/office/drawing/2012/chart">
                  <c:ext xmlns:c16="http://schemas.microsoft.com/office/drawing/2014/chart" uri="{C3380CC4-5D6E-409C-BE32-E72D297353CC}">
                    <c16:uniqueId val="{00000001-3720-4902-98A8-7F69C88763D6}"/>
                  </c:ext>
                </c:extLst>
              </c15:ser>
            </c15:filteredBarSeries>
            <c15:filteredBar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'24. PMTCT_EID_All Regions'!$D$33</c15:sqref>
                        </c15:formulaRef>
                      </c:ext>
                    </c:extLst>
                    <c:strCache>
                      <c:ptCount val="1"/>
                      <c:pt idx="0">
                        <c:v>2012</c:v>
                      </c:pt>
                    </c:strCache>
                  </c:strRef>
                </c:tx>
                <c:spPr>
                  <a:solidFill>
                    <a:schemeClr val="accent4">
                      <a:tint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'24. PMTCT_EID_All Regions'!$A$34:$A$41</c15:sqref>
                        </c15:formulaRef>
                      </c:ext>
                    </c:extLst>
                    <c:strCache>
                      <c:ptCount val="8"/>
                      <c:pt idx="0">
                        <c:v>Eastern and Southern Africa</c:v>
                      </c:pt>
                      <c:pt idx="1">
                        <c:v>Eastern Europe and Central Asia</c:v>
                      </c:pt>
                      <c:pt idx="2">
                        <c:v>Latin America and the Caribbean</c:v>
                      </c:pt>
                      <c:pt idx="3">
                        <c:v>Western Europe</c:v>
                      </c:pt>
                      <c:pt idx="4">
                        <c:v>East Asia and the Pacific</c:v>
                      </c:pt>
                      <c:pt idx="5">
                        <c:v>Middle East and North Africa</c:v>
                      </c:pt>
                      <c:pt idx="6">
                        <c:v>West and Central Africa</c:v>
                      </c:pt>
                      <c:pt idx="7">
                        <c:v>South Asia</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'24. PMTCT_EID_All Regions'!$D$34:$D$41</c15:sqref>
                        </c15:formulaRef>
                      </c:ext>
                    </c:extLst>
                    <c:numCache>
                      <c:formatCode>0%</c:formatCode>
                      <c:ptCount val="8"/>
                      <c:pt idx="0">
                        <c:v>0.505617627409279</c:v>
                      </c:pt>
                      <c:pt idx="1">
                        <c:v>0.887325616096077</c:v>
                      </c:pt>
                      <c:pt idx="2">
                        <c:v>0.302948887169405</c:v>
                      </c:pt>
                      <c:pt idx="3">
                        <c:v>0.20815713306844</c:v>
                      </c:pt>
                      <c:pt idx="4">
                        <c:v>0.324499362426649</c:v>
                      </c:pt>
                      <c:pt idx="5">
                        <c:v>0.202710567842669</c:v>
                      </c:pt>
                      <c:pt idx="6">
                        <c:v>0.10001688167197</c:v>
                      </c:pt>
                      <c:pt idx="7">
                        <c:v>0.0465885696071752</c:v>
                      </c:pt>
                    </c:numCache>
                  </c:numRef>
                </c:val>
                <c:extLst xmlns:c16r2="http://schemas.microsoft.com/office/drawing/2015/06/chart" xmlns:c15="http://schemas.microsoft.com/office/drawing/2012/chart">
                  <c:ext xmlns:c16="http://schemas.microsoft.com/office/drawing/2014/chart" uri="{C3380CC4-5D6E-409C-BE32-E72D297353CC}">
                    <c16:uniqueId val="{00000002-3720-4902-98A8-7F69C88763D6}"/>
                  </c:ext>
                </c:extLst>
              </c15:ser>
            </c15:filteredBarSeries>
            <c15:filteredBar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'24. PMTCT_EID_All Regions'!$E$33</c15:sqref>
                        </c15:formulaRef>
                      </c:ext>
                    </c:extLst>
                    <c:strCache>
                      <c:ptCount val="1"/>
                      <c:pt idx="0">
                        <c:v>2013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'24. PMTCT_EID_All Regions'!$A$34:$A$41</c15:sqref>
                        </c15:formulaRef>
                      </c:ext>
                    </c:extLst>
                    <c:strCache>
                      <c:ptCount val="8"/>
                      <c:pt idx="0">
                        <c:v>Eastern and Southern Africa</c:v>
                      </c:pt>
                      <c:pt idx="1">
                        <c:v>Eastern Europe and Central Asia</c:v>
                      </c:pt>
                      <c:pt idx="2">
                        <c:v>Latin America and the Caribbean</c:v>
                      </c:pt>
                      <c:pt idx="3">
                        <c:v>Western Europe</c:v>
                      </c:pt>
                      <c:pt idx="4">
                        <c:v>East Asia and the Pacific</c:v>
                      </c:pt>
                      <c:pt idx="5">
                        <c:v>Middle East and North Africa</c:v>
                      </c:pt>
                      <c:pt idx="6">
                        <c:v>West and Central Africa</c:v>
                      </c:pt>
                      <c:pt idx="7">
                        <c:v>South Asia</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'24. PMTCT_EID_All Regions'!$E$34:$E$41</c15:sqref>
                        </c15:formulaRef>
                      </c:ext>
                    </c:extLst>
                    <c:numCache>
                      <c:formatCode>0%</c:formatCode>
                      <c:ptCount val="8"/>
                      <c:pt idx="0">
                        <c:v>0.482357809816807</c:v>
                      </c:pt>
                      <c:pt idx="1">
                        <c:v>0.887769821109373</c:v>
                      </c:pt>
                      <c:pt idx="2">
                        <c:v>0.381019803198822</c:v>
                      </c:pt>
                      <c:pt idx="3">
                        <c:v>0.718299157242385</c:v>
                      </c:pt>
                      <c:pt idx="4">
                        <c:v>0.290302329654633</c:v>
                      </c:pt>
                      <c:pt idx="5">
                        <c:v>0.27269974955755</c:v>
                      </c:pt>
                      <c:pt idx="6">
                        <c:v>0.106342645671924</c:v>
                      </c:pt>
                      <c:pt idx="7">
                        <c:v>0.0534076527480328</c:v>
                      </c:pt>
                    </c:numCache>
                  </c:numRef>
                </c:val>
                <c:extLst xmlns:c16r2="http://schemas.microsoft.com/office/drawing/2015/06/chart" xmlns:c15="http://schemas.microsoft.com/office/drawing/2012/chart">
                  <c:ext xmlns:c16="http://schemas.microsoft.com/office/drawing/2014/chart" uri="{C3380CC4-5D6E-409C-BE32-E72D297353CC}">
                    <c16:uniqueId val="{00000003-3720-4902-98A8-7F69C88763D6}"/>
                  </c:ext>
                </c:extLst>
              </c15:ser>
            </c15:filteredBarSeries>
            <c15:filteredBar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'24. PMTCT_EID_All Regions'!$F$33</c15:sqref>
                        </c15:formulaRef>
                      </c:ext>
                    </c:extLst>
                    <c:strCache>
                      <c:ptCount val="1"/>
                      <c:pt idx="0">
                        <c:v>2014</c:v>
                      </c:pt>
                    </c:strCache>
                  </c:strRef>
                </c:tx>
                <c:spPr>
                  <a:solidFill>
                    <a:schemeClr val="accent4">
                      <a:shade val="8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'24. PMTCT_EID_All Regions'!$A$34:$A$41</c15:sqref>
                        </c15:formulaRef>
                      </c:ext>
                    </c:extLst>
                    <c:strCache>
                      <c:ptCount val="8"/>
                      <c:pt idx="0">
                        <c:v>Eastern and Southern Africa</c:v>
                      </c:pt>
                      <c:pt idx="1">
                        <c:v>Eastern Europe and Central Asia</c:v>
                      </c:pt>
                      <c:pt idx="2">
                        <c:v>Latin America and the Caribbean</c:v>
                      </c:pt>
                      <c:pt idx="3">
                        <c:v>Western Europe</c:v>
                      </c:pt>
                      <c:pt idx="4">
                        <c:v>East Asia and the Pacific</c:v>
                      </c:pt>
                      <c:pt idx="5">
                        <c:v>Middle East and North Africa</c:v>
                      </c:pt>
                      <c:pt idx="6">
                        <c:v>West and Central Africa</c:v>
                      </c:pt>
                      <c:pt idx="7">
                        <c:v>South Asia</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'24. PMTCT_EID_All Regions'!$F$34:$F$41</c15:sqref>
                        </c15:formulaRef>
                      </c:ext>
                    </c:extLst>
                    <c:numCache>
                      <c:formatCode>0%</c:formatCode>
                      <c:ptCount val="8"/>
                      <c:pt idx="0">
                        <c:v>0.593910445904934</c:v>
                      </c:pt>
                      <c:pt idx="1">
                        <c:v>0.515127786316396</c:v>
                      </c:pt>
                      <c:pt idx="2">
                        <c:v>0.458926414193326</c:v>
                      </c:pt>
                      <c:pt idx="3">
                        <c:v>0.527746207700977</c:v>
                      </c:pt>
                      <c:pt idx="4">
                        <c:v>0.267494791063334</c:v>
                      </c:pt>
                      <c:pt idx="5">
                        <c:v>0.237922610989554</c:v>
                      </c:pt>
                      <c:pt idx="6">
                        <c:v>0.131733113730803</c:v>
                      </c:pt>
                      <c:pt idx="7">
                        <c:v>0.0616967982625734</c:v>
                      </c:pt>
                    </c:numCache>
                  </c:numRef>
                </c:val>
                <c:extLst xmlns:c16r2="http://schemas.microsoft.com/office/drawing/2015/06/chart" xmlns:c15="http://schemas.microsoft.com/office/drawing/2012/chart">
                  <c:ext xmlns:c16="http://schemas.microsoft.com/office/drawing/2014/chart" uri="{C3380CC4-5D6E-409C-BE32-E72D297353CC}">
                    <c16:uniqueId val="{00000004-3720-4902-98A8-7F69C88763D6}"/>
                  </c:ext>
                </c:extLst>
              </c15:ser>
            </c15:filteredBarSeries>
            <c15:filteredBarSeries>
              <c15:ser>
                <c:idx val="5"/>
                <c:order val="5"/>
                <c:tx>
                  <c:strRef>
                    <c:extLst xmlns:c16r2="http://schemas.microsoft.com/office/drawing/2015/06/chart" xmlns:c15="http://schemas.microsoft.com/office/drawing/2012/chart">
                      <c:ext xmlns:c15="http://schemas.microsoft.com/office/drawing/2012/chart" uri="{02D57815-91ED-43cb-92C2-25804820EDAC}">
                        <c15:formulaRef>
                          <c15:sqref>'24. PMTCT_EID_All Regions'!$G$33</c15:sqref>
                        </c15:formulaRef>
                      </c:ext>
                    </c:extLst>
                    <c:strCache>
                      <c:ptCount val="1"/>
                      <c:pt idx="0">
                        <c:v>2015</c:v>
                      </c:pt>
                    </c:strCache>
                  </c:strRef>
                </c:tx>
                <c:spPr>
                  <a:solidFill>
                    <a:schemeClr val="accent4">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'24. PMTCT_EID_All Regions'!$A$34:$A$41</c15:sqref>
                        </c15:formulaRef>
                      </c:ext>
                    </c:extLst>
                    <c:strCache>
                      <c:ptCount val="8"/>
                      <c:pt idx="0">
                        <c:v>Eastern and Southern Africa</c:v>
                      </c:pt>
                      <c:pt idx="1">
                        <c:v>Eastern Europe and Central Asia</c:v>
                      </c:pt>
                      <c:pt idx="2">
                        <c:v>Latin America and the Caribbean</c:v>
                      </c:pt>
                      <c:pt idx="3">
                        <c:v>Western Europe</c:v>
                      </c:pt>
                      <c:pt idx="4">
                        <c:v>East Asia and the Pacific</c:v>
                      </c:pt>
                      <c:pt idx="5">
                        <c:v>Middle East and North Africa</c:v>
                      </c:pt>
                      <c:pt idx="6">
                        <c:v>West and Central Africa</c:v>
                      </c:pt>
                      <c:pt idx="7">
                        <c:v>South Asia</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'24. PMTCT_EID_All Regions'!$G$34:$G$41</c15:sqref>
                        </c15:formulaRef>
                      </c:ext>
                    </c:extLst>
                    <c:numCache>
                      <c:formatCode>0%</c:formatCode>
                      <c:ptCount val="8"/>
                      <c:pt idx="0">
                        <c:v>0.594909029477362</c:v>
                      </c:pt>
                      <c:pt idx="1">
                        <c:v>0.50532806004112</c:v>
                      </c:pt>
                      <c:pt idx="2">
                        <c:v>0.45498726167148</c:v>
                      </c:pt>
                      <c:pt idx="3">
                        <c:v>0.36895968236478</c:v>
                      </c:pt>
                      <c:pt idx="4">
                        <c:v>0.316819491908156</c:v>
                      </c:pt>
                      <c:pt idx="5">
                        <c:v>0.238270276808288</c:v>
                      </c:pt>
                      <c:pt idx="6">
                        <c:v>0.148420178108147</c:v>
                      </c:pt>
                      <c:pt idx="7">
                        <c:v>0.153359232502912</c:v>
                      </c:pt>
                    </c:numCache>
                  </c:numRef>
                </c:val>
                <c:extLst xmlns:c16r2="http://schemas.microsoft.com/office/drawing/2015/06/chart" xmlns:c15="http://schemas.microsoft.com/office/drawing/2012/chart">
                  <c:ext xmlns:c16="http://schemas.microsoft.com/office/drawing/2014/chart" uri="{C3380CC4-5D6E-409C-BE32-E72D297353CC}">
                    <c16:uniqueId val="{00000005-3720-4902-98A8-7F69C88763D6}"/>
                  </c:ext>
                </c:extLst>
              </c15:ser>
            </c15:filteredBarSeries>
          </c:ext>
        </c:extLst>
      </c:barChart>
      <c:catAx>
        <c:axId val="13273288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bg2">
                    <a:lumMod val="10000"/>
                  </a:schemeClr>
                </a:solidFill>
                <a:latin typeface="+mn-lt"/>
                <a:ea typeface="+mn-ea"/>
                <a:cs typeface="+mn-cs"/>
              </a:defRPr>
            </a:pPr>
            <a:endParaRPr lang="en-US"/>
          </a:p>
        </c:txPr>
        <c:crossAx val="132738000"/>
        <c:crosses val="autoZero"/>
        <c:auto val="1"/>
        <c:lblAlgn val="ctr"/>
        <c:lblOffset val="100"/>
        <c:noMultiLvlLbl val="0"/>
      </c:catAx>
      <c:valAx>
        <c:axId val="132738000"/>
        <c:scaling>
          <c:orientation val="minMax"/>
          <c:max val="1.0"/>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32732880"/>
        <c:crosses val="autoZero"/>
        <c:crossBetween val="between"/>
        <c:majorUnit val="0.2"/>
      </c:valAx>
      <c:spPr>
        <a:pattFill prst="ltDnDiag">
          <a:fgClr>
            <a:schemeClr val="dk1">
              <a:lumMod val="15000"/>
              <a:lumOff val="85000"/>
            </a:schemeClr>
          </a:fgClr>
          <a:bgClr>
            <a:schemeClr val="lt1"/>
          </a:bgClr>
        </a:pattFill>
        <a:ln>
          <a:noFill/>
        </a:ln>
        <a:effectLst/>
      </c:spPr>
    </c:plotArea>
    <c:plotVisOnly val="0"/>
    <c:dispBlanksAs val="gap"/>
    <c:showDLblsOverMax val="0"/>
  </c:chart>
  <c:spPr>
    <a:solidFill>
      <a:schemeClr val="lt1"/>
    </a:solidFill>
    <a:ln w="9525" cap="flat" cmpd="sng" algn="ctr">
      <a:solidFill>
        <a:schemeClr val="accent1">
          <a:lumMod val="60000"/>
          <a:lumOff val="40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bg2">
                    <a:lumMod val="10000"/>
                  </a:schemeClr>
                </a:solidFill>
                <a:latin typeface="+mj-lt"/>
                <a:ea typeface="+mj-ea"/>
                <a:cs typeface="+mj-cs"/>
              </a:defRPr>
            </a:pPr>
            <a:r>
              <a:rPr lang="en-US" baseline="0" dirty="0" smtClean="0">
                <a:solidFill>
                  <a:schemeClr val="bg2">
                    <a:lumMod val="10000"/>
                  </a:schemeClr>
                </a:solidFill>
              </a:rPr>
              <a:t>Sub-Saharan Africa</a:t>
            </a:r>
            <a:endParaRPr lang="en-US" baseline="0" dirty="0">
              <a:solidFill>
                <a:schemeClr val="bg2">
                  <a:lumMod val="10000"/>
                </a:schemeClr>
              </a:solidFill>
            </a:endParaRPr>
          </a:p>
        </c:rich>
      </c:tx>
      <c:layout>
        <c:manualLayout>
          <c:xMode val="edge"/>
          <c:yMode val="edge"/>
          <c:x val="0.36476019425128"/>
          <c:y val="0.0412598736839873"/>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bg2">
                  <a:lumMod val="10000"/>
                </a:schemeClr>
              </a:solidFill>
              <a:latin typeface="+mj-lt"/>
              <a:ea typeface="+mj-ea"/>
              <a:cs typeface="+mj-cs"/>
            </a:defRPr>
          </a:pPr>
          <a:endParaRPr lang="en-US"/>
        </a:p>
      </c:txPr>
    </c:title>
    <c:autoTitleDeleted val="0"/>
    <c:plotArea>
      <c:layout/>
      <c:barChart>
        <c:barDir val="bar"/>
        <c:grouping val="stacked"/>
        <c:varyColors val="0"/>
        <c:ser>
          <c:idx val="0"/>
          <c:order val="0"/>
          <c:tx>
            <c:strRef>
              <c:f>'14. HIV Pop_Age Distribution'!$C$28</c:f>
              <c:strCache>
                <c:ptCount val="1"/>
                <c:pt idx="0">
                  <c:v>Female</c:v>
                </c:pt>
              </c:strCache>
            </c:strRef>
          </c:tx>
          <c:spPr>
            <a:solidFill>
              <a:srgbClr val="FF6600"/>
            </a:solidFill>
            <a:ln>
              <a:noFill/>
            </a:ln>
            <a:effectLst/>
          </c:spPr>
          <c:invertIfNegative val="0"/>
          <c:dLbls>
            <c:dLbl>
              <c:idx val="0"/>
              <c:layout>
                <c:manualLayout>
                  <c:x val="-0.0825690847668196"/>
                  <c:y val="0.0"/>
                </c:manualLayout>
              </c:layout>
              <c:tx>
                <c:rich>
                  <a:bodyPr/>
                  <a:lstStyle/>
                  <a:p>
                    <a:fld id="{AF5AF293-683C-7345-9981-4C3EB1C45208}"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3ED7-419C-9C57-8F7765110302}"/>
                </c:ext>
                <c:ext xmlns:c15="http://schemas.microsoft.com/office/drawing/2012/chart" uri="{CE6537A1-D6FC-4f65-9D91-7224C49458BB}">
                  <c15:layout/>
                  <c15:dlblFieldTable/>
                  <c15:showDataLabelsRange val="1"/>
                </c:ext>
              </c:extLst>
            </c:dLbl>
            <c:dLbl>
              <c:idx val="1"/>
              <c:layout>
                <c:manualLayout>
                  <c:x val="-0.0942228349043609"/>
                  <c:y val="1.3712984814566E-16"/>
                </c:manualLayout>
              </c:layout>
              <c:tx>
                <c:rich>
                  <a:bodyPr/>
                  <a:lstStyle/>
                  <a:p>
                    <a:fld id="{A16C9A67-2BF4-5A4C-8303-7251AE09A6C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2"/>
              <c:layout>
                <c:manualLayout>
                  <c:x val="-0.0973158565449774"/>
                  <c:y val="-0.00373994815312813"/>
                </c:manualLayout>
              </c:layout>
              <c:tx>
                <c:rich>
                  <a:bodyPr/>
                  <a:lstStyle/>
                  <a:p>
                    <a:fld id="{F8E55B59-0A04-B546-9496-89B920AEE03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3"/>
              <c:layout>
                <c:manualLayout>
                  <c:x val="-0.135970433101067"/>
                  <c:y val="6.85649240728303E-17"/>
                </c:manualLayout>
              </c:layout>
              <c:tx>
                <c:rich>
                  <a:bodyPr/>
                  <a:lstStyle/>
                  <a:p>
                    <a:fld id="{A12097CF-4552-4540-AFCB-FA275C3BA6E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4"/>
              <c:layout/>
              <c:tx>
                <c:rich>
                  <a:bodyPr/>
                  <a:lstStyle/>
                  <a:p>
                    <a:fld id="{F8ECB263-7F07-734B-8129-8F070A69FDC8}"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lumMod val="10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0"/>
              </c:ext>
            </c:extLst>
          </c:dLbls>
          <c:cat>
            <c:strRef>
              <c:f>'14. HIV Pop_Age Distribution'!$A$86:$A$90</c:f>
              <c:strCache>
                <c:ptCount val="5"/>
                <c:pt idx="0">
                  <c:v>0-4</c:v>
                </c:pt>
                <c:pt idx="1">
                  <c:v>5-9</c:v>
                </c:pt>
                <c:pt idx="2">
                  <c:v>10-14</c:v>
                </c:pt>
                <c:pt idx="3">
                  <c:v>15-19</c:v>
                </c:pt>
                <c:pt idx="4">
                  <c:v>20-24</c:v>
                </c:pt>
              </c:strCache>
            </c:strRef>
          </c:cat>
          <c:val>
            <c:numRef>
              <c:f>'14. HIV Pop_Age Distribution'!$C$29:$C$33</c:f>
              <c:numCache>
                <c:formatCode>_(* #,##0_);_(* \(#,##0\);_(* "-"??_);_(@_)</c:formatCode>
                <c:ptCount val="5"/>
                <c:pt idx="0">
                  <c:v>-254859.75101</c:v>
                </c:pt>
                <c:pt idx="1">
                  <c:v>-338516.88079</c:v>
                </c:pt>
                <c:pt idx="2">
                  <c:v>-343289.49351</c:v>
                </c:pt>
                <c:pt idx="3">
                  <c:v>-662303.2350999996</c:v>
                </c:pt>
                <c:pt idx="4">
                  <c:v>-1.3803597285E6</c:v>
                </c:pt>
              </c:numCache>
            </c:numRef>
          </c:val>
          <c:extLst xmlns:c16r2="http://schemas.microsoft.com/office/drawing/2015/06/chart">
            <c:ext xmlns:c16="http://schemas.microsoft.com/office/drawing/2014/chart" uri="{C3380CC4-5D6E-409C-BE32-E72D297353CC}">
              <c16:uniqueId val="{00000005-3ED7-419C-9C57-8F7765110302}"/>
            </c:ext>
            <c:ext xmlns:c15="http://schemas.microsoft.com/office/drawing/2012/chart" uri="{02D57815-91ED-43cb-92C2-25804820EDAC}">
              <c15:datalabelsRange>
                <c15:f>'14. HIV Pop_Age Distribution'!$H$29:$H$33</c15:f>
                <c15:dlblRangeCache>
                  <c:ptCount val="5"/>
                  <c:pt idx="0">
                    <c:v> 250,000 </c:v>
                  </c:pt>
                  <c:pt idx="1">
                    <c:v> 340,000 </c:v>
                  </c:pt>
                  <c:pt idx="2">
                    <c:v> 240,000 </c:v>
                  </c:pt>
                  <c:pt idx="3">
                    <c:v> 660,000 </c:v>
                  </c:pt>
                  <c:pt idx="4">
                    <c:v> 1,400,000 </c:v>
                  </c:pt>
                </c15:dlblRangeCache>
              </c15:datalabelsRange>
            </c:ext>
          </c:extLst>
        </c:ser>
        <c:ser>
          <c:idx val="1"/>
          <c:order val="1"/>
          <c:tx>
            <c:strRef>
              <c:f>'14. HIV Pop_Age Distribution'!$D$28</c:f>
              <c:strCache>
                <c:ptCount val="1"/>
                <c:pt idx="0">
                  <c:v>Male</c:v>
                </c:pt>
              </c:strCache>
            </c:strRef>
          </c:tx>
          <c:spPr>
            <a:solidFill>
              <a:srgbClr val="70B206"/>
            </a:solidFill>
            <a:ln>
              <a:noFill/>
            </a:ln>
            <a:effectLst/>
          </c:spPr>
          <c:invertIfNegative val="0"/>
          <c:dLbls>
            <c:dLbl>
              <c:idx val="0"/>
              <c:layout>
                <c:manualLayout>
                  <c:x val="0.0837509647402556"/>
                  <c:y val="0.0"/>
                </c:manualLayout>
              </c:layout>
              <c:tx>
                <c:rich>
                  <a:bodyPr/>
                  <a:lstStyle/>
                  <a:p>
                    <a:fld id="{0E5A7DA8-230C-2A40-8298-931E81AB1864}"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3ED7-419C-9C57-8F7765110302}"/>
                </c:ext>
                <c:ext xmlns:c15="http://schemas.microsoft.com/office/drawing/2012/chart" uri="{CE6537A1-D6FC-4f65-9D91-7224C49458BB}">
                  <c15:layout/>
                  <c15:dlblFieldTable/>
                  <c15:showDataLabelsRange val="1"/>
                </c:ext>
              </c:extLst>
            </c:dLbl>
            <c:dLbl>
              <c:idx val="1"/>
              <c:layout>
                <c:manualLayout>
                  <c:x val="0.0979608375935377"/>
                  <c:y val="-1.3712984814566E-16"/>
                </c:manualLayout>
              </c:layout>
              <c:tx>
                <c:rich>
                  <a:bodyPr/>
                  <a:lstStyle/>
                  <a:p>
                    <a:fld id="{4A33E7EC-AFA3-CD44-B3E7-EC5237EF534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2"/>
              <c:layout>
                <c:manualLayout>
                  <c:x val="0.0958362629961925"/>
                  <c:y val="-6.85649240728303E-17"/>
                </c:manualLayout>
              </c:layout>
              <c:tx>
                <c:rich>
                  <a:bodyPr/>
                  <a:lstStyle/>
                  <a:p>
                    <a:fld id="{9CEF83A2-C447-0E47-B28F-42082E9C82B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3"/>
              <c:layout>
                <c:manualLayout>
                  <c:x val="0.101453997204692"/>
                  <c:y val="-6.85649240728303E-17"/>
                </c:manualLayout>
              </c:layout>
              <c:tx>
                <c:rich>
                  <a:bodyPr/>
                  <a:lstStyle/>
                  <a:p>
                    <a:fld id="{B2708239-6E87-E746-8900-EFBF49EF8EA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4"/>
              <c:layout>
                <c:manualLayout>
                  <c:x val="0.135371299162734"/>
                  <c:y val="3.4282462036415E-17"/>
                </c:manualLayout>
              </c:layout>
              <c:tx>
                <c:rich>
                  <a:bodyPr/>
                  <a:lstStyle/>
                  <a:p>
                    <a:fld id="{122BB7A7-6F6D-AC49-B291-2F293368A0D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lumMod val="10000"/>
                      </a:schemeClr>
                    </a:solidFill>
                    <a:latin typeface="+mn-lt"/>
                    <a:ea typeface="+mn-ea"/>
                    <a:cs typeface="+mn-cs"/>
                  </a:defRPr>
                </a:pPr>
                <a:endParaRPr lang="en-US"/>
              </a:p>
            </c:txPr>
            <c:dLblPos val="in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0"/>
              </c:ext>
            </c:extLst>
          </c:dLbls>
          <c:cat>
            <c:strRef>
              <c:f>'14. HIV Pop_Age Distribution'!$A$86:$A$90</c:f>
              <c:strCache>
                <c:ptCount val="5"/>
                <c:pt idx="0">
                  <c:v>0-4</c:v>
                </c:pt>
                <c:pt idx="1">
                  <c:v>5-9</c:v>
                </c:pt>
                <c:pt idx="2">
                  <c:v>10-14</c:v>
                </c:pt>
                <c:pt idx="3">
                  <c:v>15-19</c:v>
                </c:pt>
                <c:pt idx="4">
                  <c:v>20-24</c:v>
                </c:pt>
              </c:strCache>
            </c:strRef>
          </c:cat>
          <c:val>
            <c:numRef>
              <c:f>'14. HIV Pop_Age Distribution'!$D$29:$D$33</c:f>
              <c:numCache>
                <c:formatCode>_(* #,##0_);_(* \(#,##0\);_(* "-"??_);_(@_)</c:formatCode>
                <c:ptCount val="5"/>
                <c:pt idx="0">
                  <c:v>264910.00866</c:v>
                </c:pt>
                <c:pt idx="1">
                  <c:v>348290.76349</c:v>
                </c:pt>
                <c:pt idx="2">
                  <c:v>351029.55311</c:v>
                </c:pt>
                <c:pt idx="3">
                  <c:v>375383.2637</c:v>
                </c:pt>
                <c:pt idx="4">
                  <c:v>676871.6877999993</c:v>
                </c:pt>
              </c:numCache>
            </c:numRef>
          </c:val>
          <c:extLst xmlns:c16r2="http://schemas.microsoft.com/office/drawing/2015/06/chart">
            <c:ext xmlns:c16="http://schemas.microsoft.com/office/drawing/2014/chart" uri="{C3380CC4-5D6E-409C-BE32-E72D297353CC}">
              <c16:uniqueId val="{0000000B-3ED7-419C-9C57-8F7765110302}"/>
            </c:ext>
            <c:ext xmlns:c15="http://schemas.microsoft.com/office/drawing/2012/chart" uri="{02D57815-91ED-43cb-92C2-25804820EDAC}">
              <c15:datalabelsRange>
                <c15:f>'14. HIV Pop_Age Distribution'!$I$29:$I$33</c15:f>
                <c15:dlblRangeCache>
                  <c:ptCount val="5"/>
                  <c:pt idx="0">
                    <c:v> 260,000 </c:v>
                  </c:pt>
                  <c:pt idx="1">
                    <c:v> 350,000 </c:v>
                  </c:pt>
                  <c:pt idx="2">
                    <c:v> 350,000 </c:v>
                  </c:pt>
                  <c:pt idx="3">
                    <c:v> 380,000 </c:v>
                  </c:pt>
                  <c:pt idx="4">
                    <c:v> 680,000 </c:v>
                  </c:pt>
                </c15:dlblRangeCache>
              </c15:datalabelsRange>
            </c:ext>
          </c:extLst>
        </c:ser>
        <c:dLbls>
          <c:showLegendKey val="0"/>
          <c:showVal val="1"/>
          <c:showCatName val="0"/>
          <c:showSerName val="0"/>
          <c:showPercent val="0"/>
          <c:showBubbleSize val="0"/>
        </c:dLbls>
        <c:gapWidth val="75"/>
        <c:overlap val="100"/>
        <c:axId val="133300528"/>
        <c:axId val="133308976"/>
      </c:barChart>
      <c:catAx>
        <c:axId val="133300528"/>
        <c:scaling>
          <c:orientation val="minMax"/>
        </c:scaling>
        <c:delete val="0"/>
        <c:axPos val="l"/>
        <c:majorGridlines>
          <c:spPr>
            <a:ln w="9525" cap="flat" cmpd="sng" algn="ctr">
              <a:solidFill>
                <a:schemeClr val="dk1">
                  <a:lumMod val="15000"/>
                  <a:lumOff val="85000"/>
                </a:schemeClr>
              </a:solidFill>
              <a:prstDash val="solid"/>
              <a:round/>
            </a:ln>
            <a:effectLst/>
          </c:spPr>
        </c:majorGridlines>
        <c:title>
          <c:tx>
            <c:rich>
              <a:bodyPr rot="-5400000" spcFirstLastPara="1" vertOverflow="ellipsis" vert="horz" wrap="square" anchor="ctr" anchorCtr="1"/>
              <a:lstStyle/>
              <a:p>
                <a:pPr>
                  <a:defRPr sz="1050" b="1" i="0" u="none" strike="noStrike" kern="1200" baseline="0">
                    <a:solidFill>
                      <a:schemeClr val="dk1">
                        <a:lumMod val="65000"/>
                        <a:lumOff val="35000"/>
                      </a:schemeClr>
                    </a:solidFill>
                    <a:latin typeface="+mn-lt"/>
                    <a:ea typeface="+mn-ea"/>
                    <a:cs typeface="+mn-cs"/>
                  </a:defRPr>
                </a:pPr>
                <a:r>
                  <a:rPr lang="en-US" sz="1050"/>
                  <a:t>Five-year Age</a:t>
                </a:r>
                <a:r>
                  <a:rPr lang="en-US" sz="1050" baseline="0"/>
                  <a:t> Group</a:t>
                </a:r>
                <a:endParaRPr lang="en-US" sz="1050"/>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dk1">
                <a:lumMod val="15000"/>
                <a:lumOff val="85000"/>
              </a:schemeClr>
            </a:solidFill>
            <a:prstDash val="solid"/>
            <a:round/>
          </a:ln>
          <a:effectLst/>
        </c:spPr>
        <c:txPr>
          <a:bodyPr rot="-60000000" spcFirstLastPara="1" vertOverflow="ellipsis" vert="horz" wrap="square" anchor="ctr" anchorCtr="1"/>
          <a:lstStyle/>
          <a:p>
            <a:pPr>
              <a:defRPr sz="900" b="0" i="0" u="none" strike="noStrike" kern="1200" cap="none" spc="0" normalizeH="0" baseline="0">
                <a:solidFill>
                  <a:schemeClr val="bg2">
                    <a:lumMod val="10000"/>
                  </a:schemeClr>
                </a:solidFill>
                <a:latin typeface="+mn-lt"/>
                <a:ea typeface="+mn-ea"/>
                <a:cs typeface="+mn-cs"/>
              </a:defRPr>
            </a:pPr>
            <a:endParaRPr lang="en-US"/>
          </a:p>
        </c:txPr>
        <c:crossAx val="133308976"/>
        <c:crosses val="autoZero"/>
        <c:auto val="1"/>
        <c:lblAlgn val="ctr"/>
        <c:lblOffset val="100"/>
        <c:noMultiLvlLbl val="0"/>
      </c:catAx>
      <c:valAx>
        <c:axId val="133308976"/>
        <c:scaling>
          <c:orientation val="minMax"/>
          <c:max val="1.5E6"/>
          <c:min val="-1.5E6"/>
        </c:scaling>
        <c:delete val="0"/>
        <c:axPos val="b"/>
        <c:majorGridlines>
          <c:spPr>
            <a:ln w="9525" cap="flat" cmpd="sng" algn="ctr">
              <a:solidFill>
                <a:schemeClr val="dk1">
                  <a:lumMod val="15000"/>
                  <a:lumOff val="85000"/>
                </a:schemeClr>
              </a:solidFill>
              <a:prstDash val="solid"/>
              <a:round/>
            </a:ln>
            <a:effectLst/>
          </c:spPr>
        </c:majorGridlines>
        <c:numFmt formatCode="#,##0;#,##0" sourceLinked="0"/>
        <c:majorTickMark val="none"/>
        <c:minorTickMark val="none"/>
        <c:tickLblPos val="nextTo"/>
        <c:spPr>
          <a:noFill/>
          <a:ln w="9525" cap="flat" cmpd="sng" algn="ctr">
            <a:solidFill>
              <a:schemeClr val="dk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33300528"/>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79709896323474"/>
          <c:y val="0.166222446928385"/>
          <c:w val="0.284429620276285"/>
          <c:h val="0.045096514324959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2">
                  <a:lumMod val="10000"/>
                </a:schemeClr>
              </a:solidFill>
              <a:latin typeface="+mn-lt"/>
              <a:ea typeface="+mn-ea"/>
              <a:cs typeface="+mn-cs"/>
            </a:defRPr>
          </a:pPr>
          <a:endParaRPr lang="en-US"/>
        </a:p>
      </c:txPr>
    </c:legend>
    <c:plotVisOnly val="0"/>
    <c:dispBlanksAs val="gap"/>
    <c:showDLblsOverMax val="0"/>
  </c:chart>
  <c:spPr>
    <a:solidFill>
      <a:schemeClr val="lt1"/>
    </a:solidFill>
    <a:ln w="9525" cap="flat" cmpd="sng" algn="ctr">
      <a:solidFill>
        <a:schemeClr val="accent1">
          <a:lumMod val="60000"/>
          <a:lumOff val="40000"/>
        </a:schemeClr>
      </a:solidFill>
      <a:prstDash val="solid"/>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bg2">
                    <a:lumMod val="10000"/>
                  </a:schemeClr>
                </a:solidFill>
                <a:latin typeface="+mj-lt"/>
                <a:ea typeface="+mj-ea"/>
                <a:cs typeface="+mj-cs"/>
              </a:defRPr>
            </a:pPr>
            <a:r>
              <a:rPr lang="en-US" baseline="0" dirty="0" smtClean="0">
                <a:solidFill>
                  <a:schemeClr val="bg2">
                    <a:lumMod val="10000"/>
                  </a:schemeClr>
                </a:solidFill>
              </a:rPr>
              <a:t>Rest </a:t>
            </a:r>
            <a:r>
              <a:rPr lang="en-US" baseline="0" dirty="0">
                <a:solidFill>
                  <a:schemeClr val="bg2">
                    <a:lumMod val="10000"/>
                  </a:schemeClr>
                </a:solidFill>
              </a:rPr>
              <a:t>of the </a:t>
            </a:r>
            <a:r>
              <a:rPr lang="en-US" baseline="0" dirty="0" smtClean="0">
                <a:solidFill>
                  <a:schemeClr val="bg2">
                    <a:lumMod val="10000"/>
                  </a:schemeClr>
                </a:solidFill>
              </a:rPr>
              <a:t>world</a:t>
            </a:r>
            <a:endParaRPr lang="en-US" baseline="0" dirty="0">
              <a:solidFill>
                <a:schemeClr val="bg2">
                  <a:lumMod val="10000"/>
                </a:schemeClr>
              </a:solidFill>
            </a:endParaRPr>
          </a:p>
        </c:rich>
      </c:tx>
      <c:layout>
        <c:manualLayout>
          <c:xMode val="edge"/>
          <c:yMode val="edge"/>
          <c:x val="0.3760616756988"/>
          <c:y val="0.0473797876655065"/>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bg2">
                  <a:lumMod val="10000"/>
                </a:schemeClr>
              </a:solidFill>
              <a:latin typeface="+mj-lt"/>
              <a:ea typeface="+mj-ea"/>
              <a:cs typeface="+mj-cs"/>
            </a:defRPr>
          </a:pPr>
          <a:endParaRPr lang="en-US"/>
        </a:p>
      </c:txPr>
    </c:title>
    <c:autoTitleDeleted val="0"/>
    <c:plotArea>
      <c:layout/>
      <c:barChart>
        <c:barDir val="bar"/>
        <c:grouping val="stacked"/>
        <c:varyColors val="0"/>
        <c:ser>
          <c:idx val="0"/>
          <c:order val="0"/>
          <c:tx>
            <c:strRef>
              <c:f>'14. HIV Pop_Age Distribution'!$L$28</c:f>
              <c:strCache>
                <c:ptCount val="1"/>
                <c:pt idx="0">
                  <c:v>Female</c:v>
                </c:pt>
              </c:strCache>
            </c:strRef>
          </c:tx>
          <c:spPr>
            <a:solidFill>
              <a:srgbClr val="FF6600"/>
            </a:solidFill>
            <a:ln>
              <a:noFill/>
            </a:ln>
            <a:effectLst/>
          </c:spPr>
          <c:invertIfNegative val="0"/>
          <c:dLbls>
            <c:dLbl>
              <c:idx val="0"/>
              <c:layout>
                <c:manualLayout>
                  <c:x val="-0.0541280118645776"/>
                  <c:y val="0.0"/>
                </c:manualLayout>
              </c:layout>
              <c:tx>
                <c:rich>
                  <a:bodyPr/>
                  <a:lstStyle/>
                  <a:p>
                    <a:fld id="{35BBAB7D-183D-A445-ADF7-AD497AB339EA}"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B858-4D71-AC33-5031D66B07B6}"/>
                </c:ext>
                <c:ext xmlns:c15="http://schemas.microsoft.com/office/drawing/2012/chart" uri="{CE6537A1-D6FC-4f65-9D91-7224C49458BB}">
                  <c15:layout/>
                  <c15:dlblFieldTable/>
                  <c15:showDataLabelsRange val="1"/>
                </c:ext>
              </c:extLst>
            </c:dLbl>
            <c:dLbl>
              <c:idx val="1"/>
              <c:layout>
                <c:manualLayout>
                  <c:x val="-0.0650337166271946"/>
                  <c:y val="2.92834772372211E-7"/>
                </c:manualLayout>
              </c:layout>
              <c:tx>
                <c:rich>
                  <a:bodyPr/>
                  <a:lstStyle/>
                  <a:p>
                    <a:fld id="{BAC7B6B9-512D-214A-AAF1-7F4B310417F0}" type="CELLRANGE">
                      <a:rPr lang="en-US" dirty="0"/>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B858-4D71-AC33-5031D66B07B6}"/>
                </c:ext>
                <c:ext xmlns:c15="http://schemas.microsoft.com/office/drawing/2012/chart" uri="{CE6537A1-D6FC-4f65-9D91-7224C49458BB}">
                  <c15:layout/>
                  <c15:dlblFieldTable/>
                  <c15:showDataLabelsRange val="1"/>
                </c:ext>
              </c:extLst>
            </c:dLbl>
            <c:dLbl>
              <c:idx val="2"/>
              <c:layout>
                <c:manualLayout>
                  <c:x val="-0.0600960325561242"/>
                  <c:y val="-0.00371900160912701"/>
                </c:manualLayout>
              </c:layout>
              <c:tx>
                <c:rich>
                  <a:bodyPr/>
                  <a:lstStyle/>
                  <a:p>
                    <a:fld id="{4FB87162-B05E-DC42-B823-54F3442BEB5F}"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B858-4D71-AC33-5031D66B07B6}"/>
                </c:ext>
                <c:ext xmlns:c15="http://schemas.microsoft.com/office/drawing/2012/chart" uri="{CE6537A1-D6FC-4f65-9D91-7224C49458BB}">
                  <c15:layout/>
                  <c15:dlblFieldTable/>
                  <c15:showDataLabelsRange val="1"/>
                </c:ext>
              </c:extLst>
            </c:dLbl>
            <c:dLbl>
              <c:idx val="3"/>
              <c:layout>
                <c:manualLayout>
                  <c:x val="-0.096534963024305"/>
                  <c:y val="-0.00371900160912707"/>
                </c:manualLayout>
              </c:layout>
              <c:tx>
                <c:rich>
                  <a:bodyPr/>
                  <a:lstStyle/>
                  <a:p>
                    <a:fld id="{61A1982C-5AA2-9B42-B4C5-C792625808A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4"/>
              <c:layout/>
              <c:tx>
                <c:rich>
                  <a:bodyPr/>
                  <a:lstStyle/>
                  <a:p>
                    <a:fld id="{3229CE3C-C967-D046-8430-558E1F818799}"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lumMod val="10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0"/>
              </c:ext>
            </c:extLst>
          </c:dLbls>
          <c:cat>
            <c:strRef>
              <c:f>'14. HIV Pop_Age Distribution'!$A$86:$A$90</c:f>
              <c:strCache>
                <c:ptCount val="5"/>
                <c:pt idx="0">
                  <c:v>0-4</c:v>
                </c:pt>
                <c:pt idx="1">
                  <c:v>5-9</c:v>
                </c:pt>
                <c:pt idx="2">
                  <c:v>10-14</c:v>
                </c:pt>
                <c:pt idx="3">
                  <c:v>15-19</c:v>
                </c:pt>
                <c:pt idx="4">
                  <c:v>20-24</c:v>
                </c:pt>
              </c:strCache>
            </c:strRef>
          </c:cat>
          <c:val>
            <c:numRef>
              <c:f>'14. HIV Pop_Age Distribution'!$L$29:$L$33</c:f>
              <c:numCache>
                <c:formatCode>_(* #,##0_);_(* \(#,##0\);_(* "-"??_);_(@_)</c:formatCode>
                <c:ptCount val="5"/>
                <c:pt idx="0">
                  <c:v>-34135.54369</c:v>
                </c:pt>
                <c:pt idx="1">
                  <c:v>-44523.30188000001</c:v>
                </c:pt>
                <c:pt idx="2">
                  <c:v>-38009.6424</c:v>
                </c:pt>
                <c:pt idx="3">
                  <c:v>-110535.06132</c:v>
                </c:pt>
                <c:pt idx="4">
                  <c:v>-293245.7367</c:v>
                </c:pt>
              </c:numCache>
            </c:numRef>
          </c:val>
          <c:extLst xmlns:c16r2="http://schemas.microsoft.com/office/drawing/2015/06/chart">
            <c:ext xmlns:c16="http://schemas.microsoft.com/office/drawing/2014/chart" uri="{C3380CC4-5D6E-409C-BE32-E72D297353CC}">
              <c16:uniqueId val="{00000005-B858-4D71-AC33-5031D66B07B6}"/>
            </c:ext>
            <c:ext xmlns:c15="http://schemas.microsoft.com/office/drawing/2012/chart" uri="{02D57815-91ED-43cb-92C2-25804820EDAC}">
              <c15:datalabelsRange>
                <c15:f>'14. HIV Pop_Age Distribution'!$Q$29:$Q$33</c15:f>
                <c15:dlblRangeCache>
                  <c:ptCount val="5"/>
                  <c:pt idx="0">
                    <c:v> 34,000 </c:v>
                  </c:pt>
                  <c:pt idx="1">
                    <c:v> 45,000 </c:v>
                  </c:pt>
                  <c:pt idx="2">
                    <c:v> 38,000 </c:v>
                  </c:pt>
                  <c:pt idx="3">
                    <c:v> 110,000 </c:v>
                  </c:pt>
                  <c:pt idx="4">
                    <c:v> 293,000 </c:v>
                  </c:pt>
                </c15:dlblRangeCache>
              </c15:datalabelsRange>
            </c:ext>
          </c:extLst>
        </c:ser>
        <c:ser>
          <c:idx val="1"/>
          <c:order val="1"/>
          <c:tx>
            <c:strRef>
              <c:f>'14. HIV Pop_Age Distribution'!$M$28</c:f>
              <c:strCache>
                <c:ptCount val="1"/>
                <c:pt idx="0">
                  <c:v>Male</c:v>
                </c:pt>
              </c:strCache>
            </c:strRef>
          </c:tx>
          <c:spPr>
            <a:solidFill>
              <a:srgbClr val="70B206"/>
            </a:solidFill>
            <a:ln>
              <a:noFill/>
            </a:ln>
            <a:effectLst/>
          </c:spPr>
          <c:invertIfNegative val="0"/>
          <c:dLbls>
            <c:dLbl>
              <c:idx val="0"/>
              <c:layout>
                <c:manualLayout>
                  <c:x val="0.0557198505305114"/>
                  <c:y val="0.0"/>
                </c:manualLayout>
              </c:layout>
              <c:tx>
                <c:rich>
                  <a:bodyPr/>
                  <a:lstStyle/>
                  <a:p>
                    <a:fld id="{E3399110-E68A-8840-8936-199E8CC45CDB}"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B858-4D71-AC33-5031D66B07B6}"/>
                </c:ext>
                <c:ext xmlns:c15="http://schemas.microsoft.com/office/drawing/2012/chart" uri="{CE6537A1-D6FC-4f65-9D91-7224C49458BB}">
                  <c15:layout/>
                  <c15:dlblFieldTable/>
                  <c15:showDataLabelsRange val="1"/>
                </c:ext>
              </c:extLst>
            </c:dLbl>
            <c:dLbl>
              <c:idx val="1"/>
              <c:layout>
                <c:manualLayout>
                  <c:x val="0.0587494092939583"/>
                  <c:y val="0.0"/>
                </c:manualLayout>
              </c:layout>
              <c:tx>
                <c:rich>
                  <a:bodyPr/>
                  <a:lstStyle/>
                  <a:p>
                    <a:fld id="{AC693A7C-4132-4448-8CFC-E49B2FA5946C}"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7-B858-4D71-AC33-5031D66B07B6}"/>
                </c:ext>
                <c:ext xmlns:c15="http://schemas.microsoft.com/office/drawing/2012/chart" uri="{CE6537A1-D6FC-4f65-9D91-7224C49458BB}">
                  <c15:layout/>
                  <c15:dlblFieldTable/>
                  <c15:showDataLabelsRange val="1"/>
                </c:ext>
              </c:extLst>
            </c:dLbl>
            <c:dLbl>
              <c:idx val="2"/>
              <c:layout>
                <c:manualLayout>
                  <c:x val="0.0638928465621055"/>
                  <c:y val="-6.81809085356566E-17"/>
                </c:manualLayout>
              </c:layout>
              <c:tx>
                <c:rich>
                  <a:bodyPr/>
                  <a:lstStyle/>
                  <a:p>
                    <a:fld id="{D586180B-5620-6A43-8355-C5516F75F20E}"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8-B858-4D71-AC33-5031D66B07B6}"/>
                </c:ext>
                <c:ext xmlns:c15="http://schemas.microsoft.com/office/drawing/2012/chart" uri="{CE6537A1-D6FC-4f65-9D91-7224C49458BB}">
                  <c15:layout/>
                  <c15:dlblFieldTable/>
                  <c15:showDataLabelsRange val="1"/>
                </c:ext>
              </c:extLst>
            </c:dLbl>
            <c:dLbl>
              <c:idx val="3"/>
              <c:layout>
                <c:manualLayout>
                  <c:x val="0.101311853327813"/>
                  <c:y val="0.00371900160912707"/>
                </c:manualLayout>
              </c:layout>
              <c:tx>
                <c:rich>
                  <a:bodyPr/>
                  <a:lstStyle/>
                  <a:p>
                    <a:fld id="{DC07A30A-EA12-1342-9CF1-C30639409E2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4"/>
              <c:layout/>
              <c:tx>
                <c:rich>
                  <a:bodyPr/>
                  <a:lstStyle/>
                  <a:p>
                    <a:fld id="{0159FCF2-3C23-2B43-BA5C-FE784838978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lumMod val="10000"/>
                      </a:schemeClr>
                    </a:solidFill>
                    <a:latin typeface="+mn-lt"/>
                    <a:ea typeface="+mn-ea"/>
                    <a:cs typeface="+mn-cs"/>
                  </a:defRPr>
                </a:pPr>
                <a:endParaRPr lang="en-US"/>
              </a:p>
            </c:txPr>
            <c:dLblPos val="in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0"/>
              </c:ext>
            </c:extLst>
          </c:dLbls>
          <c:cat>
            <c:strRef>
              <c:f>'14. HIV Pop_Age Distribution'!$A$86:$A$90</c:f>
              <c:strCache>
                <c:ptCount val="5"/>
                <c:pt idx="0">
                  <c:v>0-4</c:v>
                </c:pt>
                <c:pt idx="1">
                  <c:v>5-9</c:v>
                </c:pt>
                <c:pt idx="2">
                  <c:v>10-14</c:v>
                </c:pt>
                <c:pt idx="3">
                  <c:v>15-19</c:v>
                </c:pt>
                <c:pt idx="4">
                  <c:v>20-24</c:v>
                </c:pt>
              </c:strCache>
            </c:strRef>
          </c:cat>
          <c:val>
            <c:numRef>
              <c:f>'14. HIV Pop_Age Distribution'!$M$29:$M$33</c:f>
              <c:numCache>
                <c:formatCode>_(* #,##0_);_(* \(#,##0\);_(* "-"??_);_(@_)</c:formatCode>
                <c:ptCount val="5"/>
                <c:pt idx="0">
                  <c:v>36445.30115000001</c:v>
                </c:pt>
                <c:pt idx="1">
                  <c:v>47847.51925</c:v>
                </c:pt>
                <c:pt idx="2">
                  <c:v>41058.30999</c:v>
                </c:pt>
                <c:pt idx="3">
                  <c:v>129160.66834</c:v>
                </c:pt>
                <c:pt idx="4">
                  <c:v>401473.70151</c:v>
                </c:pt>
              </c:numCache>
            </c:numRef>
          </c:val>
          <c:extLst xmlns:c16r2="http://schemas.microsoft.com/office/drawing/2015/06/chart">
            <c:ext xmlns:c16="http://schemas.microsoft.com/office/drawing/2014/chart" uri="{C3380CC4-5D6E-409C-BE32-E72D297353CC}">
              <c16:uniqueId val="{0000000B-B858-4D71-AC33-5031D66B07B6}"/>
            </c:ext>
            <c:ext xmlns:c15="http://schemas.microsoft.com/office/drawing/2012/chart" uri="{02D57815-91ED-43cb-92C2-25804820EDAC}">
              <c15:datalabelsRange>
                <c15:f>'14. HIV Pop_Age Distribution'!$R$29:$R$33</c15:f>
                <c15:dlblRangeCache>
                  <c:ptCount val="5"/>
                  <c:pt idx="0">
                    <c:v> 36,000 </c:v>
                  </c:pt>
                  <c:pt idx="1">
                    <c:v> 48,000 </c:v>
                  </c:pt>
                  <c:pt idx="2">
                    <c:v> 41,000 </c:v>
                  </c:pt>
                  <c:pt idx="3">
                    <c:v> 130,000 </c:v>
                  </c:pt>
                  <c:pt idx="4">
                    <c:v> 400,000 </c:v>
                  </c:pt>
                </c15:dlblRangeCache>
              </c15:datalabelsRange>
            </c:ext>
          </c:extLst>
        </c:ser>
        <c:dLbls>
          <c:dLblPos val="ctr"/>
          <c:showLegendKey val="0"/>
          <c:showVal val="1"/>
          <c:showCatName val="0"/>
          <c:showSerName val="0"/>
          <c:showPercent val="0"/>
          <c:showBubbleSize val="0"/>
        </c:dLbls>
        <c:gapWidth val="75"/>
        <c:overlap val="100"/>
        <c:axId val="132088432"/>
        <c:axId val="132095376"/>
      </c:barChart>
      <c:catAx>
        <c:axId val="132088432"/>
        <c:scaling>
          <c:orientation val="minMax"/>
        </c:scaling>
        <c:delete val="0"/>
        <c:axPos val="l"/>
        <c:majorGridlines>
          <c:spPr>
            <a:ln w="9525" cap="flat" cmpd="sng" algn="ctr">
              <a:solidFill>
                <a:schemeClr val="dk1">
                  <a:lumMod val="15000"/>
                  <a:lumOff val="85000"/>
                </a:schemeClr>
              </a:solidFill>
              <a:prstDash val="solid"/>
              <a:round/>
            </a:ln>
            <a:effectLst/>
          </c:spPr>
        </c:majorGridlines>
        <c:title>
          <c:tx>
            <c:rich>
              <a:bodyPr rot="-5400000" spcFirstLastPara="1" vertOverflow="ellipsis" vert="horz" wrap="square" anchor="ctr" anchorCtr="1"/>
              <a:lstStyle/>
              <a:p>
                <a:pPr>
                  <a:defRPr sz="1050" b="1" i="0" u="none" strike="noStrike" kern="1200" baseline="0">
                    <a:solidFill>
                      <a:schemeClr val="dk1">
                        <a:lumMod val="65000"/>
                        <a:lumOff val="35000"/>
                      </a:schemeClr>
                    </a:solidFill>
                    <a:latin typeface="+mn-lt"/>
                    <a:ea typeface="+mn-ea"/>
                    <a:cs typeface="+mn-cs"/>
                  </a:defRPr>
                </a:pPr>
                <a:r>
                  <a:rPr lang="en-US" sz="1050"/>
                  <a:t>Five-year Age</a:t>
                </a:r>
                <a:r>
                  <a:rPr lang="en-US" sz="1050" baseline="0"/>
                  <a:t> Group</a:t>
                </a:r>
                <a:endParaRPr lang="en-US" sz="1050"/>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dk1">
                <a:lumMod val="15000"/>
                <a:lumOff val="85000"/>
              </a:schemeClr>
            </a:solidFill>
            <a:prstDash val="solid"/>
            <a:round/>
          </a:ln>
          <a:effectLst/>
        </c:spPr>
        <c:txPr>
          <a:bodyPr rot="-60000000" spcFirstLastPara="1" vertOverflow="ellipsis" vert="horz" wrap="square" anchor="ctr" anchorCtr="1"/>
          <a:lstStyle/>
          <a:p>
            <a:pPr>
              <a:defRPr sz="900" b="0" i="0" u="none" strike="noStrike" kern="1200" cap="none" spc="0" normalizeH="0" baseline="0">
                <a:solidFill>
                  <a:schemeClr val="bg2">
                    <a:lumMod val="10000"/>
                  </a:schemeClr>
                </a:solidFill>
                <a:latin typeface="+mn-lt"/>
                <a:ea typeface="+mn-ea"/>
                <a:cs typeface="+mn-cs"/>
              </a:defRPr>
            </a:pPr>
            <a:endParaRPr lang="en-US"/>
          </a:p>
        </c:txPr>
        <c:crossAx val="132095376"/>
        <c:crossesAt val="0.0"/>
        <c:auto val="1"/>
        <c:lblAlgn val="ctr"/>
        <c:lblOffset val="100"/>
        <c:noMultiLvlLbl val="0"/>
      </c:catAx>
      <c:valAx>
        <c:axId val="132095376"/>
        <c:scaling>
          <c:orientation val="minMax"/>
          <c:max val="500000.0"/>
          <c:min val="-500000.0"/>
        </c:scaling>
        <c:delete val="0"/>
        <c:axPos val="b"/>
        <c:majorGridlines>
          <c:spPr>
            <a:ln w="9525" cap="flat" cmpd="sng" algn="ctr">
              <a:solidFill>
                <a:schemeClr val="dk1">
                  <a:lumMod val="15000"/>
                  <a:lumOff val="85000"/>
                </a:schemeClr>
              </a:solidFill>
              <a:prstDash val="solid"/>
              <a:round/>
            </a:ln>
            <a:effectLst/>
          </c:spPr>
        </c:majorGridlines>
        <c:numFmt formatCode="#,##0;#,##0" sourceLinked="0"/>
        <c:majorTickMark val="none"/>
        <c:minorTickMark val="none"/>
        <c:tickLblPos val="nextTo"/>
        <c:spPr>
          <a:noFill/>
          <a:ln w="9525" cap="flat" cmpd="sng" algn="ctr">
            <a:solidFill>
              <a:schemeClr val="dk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32088432"/>
        <c:crosses val="autoZero"/>
        <c:crossBetween val="between"/>
        <c:majorUnit val="200000.0"/>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79709896323474"/>
          <c:y val="0.166222446928385"/>
          <c:w val="0.284429620276285"/>
          <c:h val="0.045096514324959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2">
                  <a:lumMod val="10000"/>
                </a:schemeClr>
              </a:solidFill>
              <a:latin typeface="+mn-lt"/>
              <a:ea typeface="+mn-ea"/>
              <a:cs typeface="+mn-cs"/>
            </a:defRPr>
          </a:pPr>
          <a:endParaRPr lang="en-US"/>
        </a:p>
      </c:txPr>
    </c:legend>
    <c:plotVisOnly val="0"/>
    <c:dispBlanksAs val="gap"/>
    <c:showDLblsOverMax val="0"/>
  </c:chart>
  <c:spPr>
    <a:solidFill>
      <a:schemeClr val="lt1"/>
    </a:solidFill>
    <a:ln w="9525" cap="flat" cmpd="sng" algn="ctr">
      <a:solidFill>
        <a:schemeClr val="accent1">
          <a:lumMod val="60000"/>
          <a:lumOff val="40000"/>
        </a:schemeClr>
      </a:solidFill>
      <a:prstDash val="solid"/>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'6. New Infects_trend'!$B$33</c:f>
              <c:strCache>
                <c:ptCount val="1"/>
                <c:pt idx="0">
                  <c:v>Paediatric HIV infections</c:v>
                </c:pt>
              </c:strCache>
            </c:strRef>
          </c:tx>
          <c:spPr>
            <a:ln w="22225" cap="rnd">
              <a:solidFill>
                <a:srgbClr val="560C60"/>
              </a:solidFill>
              <a:round/>
            </a:ln>
            <a:effectLst/>
          </c:spPr>
          <c:marker>
            <c:symbol val="none"/>
          </c:marker>
          <c:cat>
            <c:numRef>
              <c:f>'6. New Infects_trend'!$A$34:$A$50</c:f>
              <c:numCache>
                <c:formatCode>General</c:formatCode>
                <c:ptCount val="17"/>
                <c:pt idx="0">
                  <c:v>2000.0</c:v>
                </c:pt>
                <c:pt idx="4">
                  <c:v>2004.0</c:v>
                </c:pt>
                <c:pt idx="8">
                  <c:v>2008.0</c:v>
                </c:pt>
                <c:pt idx="12">
                  <c:v>2012.0</c:v>
                </c:pt>
                <c:pt idx="16">
                  <c:v>2016.0</c:v>
                </c:pt>
              </c:numCache>
            </c:numRef>
          </c:cat>
          <c:val>
            <c:numRef>
              <c:f>'6. New Infects_trend'!$B$34:$B$50</c:f>
              <c:numCache>
                <c:formatCode>General</c:formatCode>
                <c:ptCount val="17"/>
                <c:pt idx="0">
                  <c:v>461065.3245</c:v>
                </c:pt>
                <c:pt idx="1">
                  <c:v>464936.18878</c:v>
                </c:pt>
                <c:pt idx="2">
                  <c:v>467636.8797599999</c:v>
                </c:pt>
                <c:pt idx="3">
                  <c:v>462014.72797</c:v>
                </c:pt>
                <c:pt idx="4">
                  <c:v>448204.42948</c:v>
                </c:pt>
                <c:pt idx="5">
                  <c:v>429675.68251</c:v>
                </c:pt>
                <c:pt idx="6">
                  <c:v>410260.71837</c:v>
                </c:pt>
                <c:pt idx="7">
                  <c:v>384580.20743</c:v>
                </c:pt>
                <c:pt idx="8">
                  <c:v>358580.32911</c:v>
                </c:pt>
                <c:pt idx="9">
                  <c:v>324225.1278599997</c:v>
                </c:pt>
                <c:pt idx="10">
                  <c:v>296858.32886</c:v>
                </c:pt>
                <c:pt idx="11">
                  <c:v>273670.2931100002</c:v>
                </c:pt>
                <c:pt idx="12">
                  <c:v>247941.99861</c:v>
                </c:pt>
                <c:pt idx="13">
                  <c:v>220410.80447</c:v>
                </c:pt>
                <c:pt idx="14">
                  <c:v>187207.15332</c:v>
                </c:pt>
                <c:pt idx="15">
                  <c:v>171128.75361</c:v>
                </c:pt>
                <c:pt idx="16">
                  <c:v>158121.30471</c:v>
                </c:pt>
              </c:numCache>
            </c:numRef>
          </c:val>
          <c:smooth val="0"/>
          <c:extLst xmlns:c16r2="http://schemas.microsoft.com/office/drawing/2015/06/chart">
            <c:ext xmlns:c16="http://schemas.microsoft.com/office/drawing/2014/chart" uri="{C3380CC4-5D6E-409C-BE32-E72D297353CC}">
              <c16:uniqueId val="{00000000-D258-429A-8E81-E4F4F5137752}"/>
            </c:ext>
          </c:extLst>
        </c:ser>
        <c:ser>
          <c:idx val="1"/>
          <c:order val="1"/>
          <c:tx>
            <c:strRef>
              <c:f>'6. New Infects_trend'!$C$33</c:f>
              <c:strCache>
                <c:ptCount val="1"/>
                <c:pt idx="0">
                  <c:v>Adolescent HIV infections</c:v>
                </c:pt>
              </c:strCache>
            </c:strRef>
          </c:tx>
          <c:spPr>
            <a:ln w="22225" cap="rnd">
              <a:solidFill>
                <a:srgbClr val="139CEB"/>
              </a:solidFill>
              <a:round/>
            </a:ln>
            <a:effectLst/>
          </c:spPr>
          <c:marker>
            <c:symbol val="none"/>
          </c:marker>
          <c:cat>
            <c:numRef>
              <c:f>'6. New Infects_trend'!$A$34:$A$50</c:f>
              <c:numCache>
                <c:formatCode>General</c:formatCode>
                <c:ptCount val="17"/>
                <c:pt idx="0">
                  <c:v>2000.0</c:v>
                </c:pt>
                <c:pt idx="4">
                  <c:v>2004.0</c:v>
                </c:pt>
                <c:pt idx="8">
                  <c:v>2008.0</c:v>
                </c:pt>
                <c:pt idx="12">
                  <c:v>2012.0</c:v>
                </c:pt>
                <c:pt idx="16">
                  <c:v>2016.0</c:v>
                </c:pt>
              </c:numCache>
            </c:numRef>
          </c:cat>
          <c:val>
            <c:numRef>
              <c:f>'6. New Infects_trend'!$C$34:$C$50</c:f>
              <c:numCache>
                <c:formatCode>General</c:formatCode>
                <c:ptCount val="17"/>
                <c:pt idx="0">
                  <c:v>469612.53353</c:v>
                </c:pt>
                <c:pt idx="1">
                  <c:v>437408.95503</c:v>
                </c:pt>
                <c:pt idx="2">
                  <c:v>411367.67221</c:v>
                </c:pt>
                <c:pt idx="3">
                  <c:v>388756.05541</c:v>
                </c:pt>
                <c:pt idx="4">
                  <c:v>366259.83143</c:v>
                </c:pt>
                <c:pt idx="5">
                  <c:v>352436.20797</c:v>
                </c:pt>
                <c:pt idx="6">
                  <c:v>337750.02823</c:v>
                </c:pt>
                <c:pt idx="7">
                  <c:v>324892.75767</c:v>
                </c:pt>
                <c:pt idx="8">
                  <c:v>314602.47661</c:v>
                </c:pt>
                <c:pt idx="9">
                  <c:v>306645.62562</c:v>
                </c:pt>
                <c:pt idx="10">
                  <c:v>298220.6316</c:v>
                </c:pt>
                <c:pt idx="11">
                  <c:v>291825.41488</c:v>
                </c:pt>
                <c:pt idx="12">
                  <c:v>286693.9105800001</c:v>
                </c:pt>
                <c:pt idx="13">
                  <c:v>279908.04788</c:v>
                </c:pt>
                <c:pt idx="14">
                  <c:v>273428.18653</c:v>
                </c:pt>
                <c:pt idx="15">
                  <c:v>267145.49457</c:v>
                </c:pt>
                <c:pt idx="16">
                  <c:v>257063.86262</c:v>
                </c:pt>
              </c:numCache>
            </c:numRef>
          </c:val>
          <c:smooth val="0"/>
          <c:extLst xmlns:c16r2="http://schemas.microsoft.com/office/drawing/2015/06/chart">
            <c:ext xmlns:c16="http://schemas.microsoft.com/office/drawing/2014/chart" uri="{C3380CC4-5D6E-409C-BE32-E72D297353CC}">
              <c16:uniqueId val="{00000001-D258-429A-8E81-E4F4F5137752}"/>
            </c:ext>
          </c:extLst>
        </c:ser>
        <c:dLbls>
          <c:showLegendKey val="0"/>
          <c:showVal val="0"/>
          <c:showCatName val="0"/>
          <c:showSerName val="0"/>
          <c:showPercent val="0"/>
          <c:showBubbleSize val="0"/>
        </c:dLbls>
        <c:smooth val="0"/>
        <c:axId val="151074480"/>
        <c:axId val="151079936"/>
      </c:lineChart>
      <c:catAx>
        <c:axId val="15107448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mn-lt"/>
                <a:ea typeface="+mn-ea"/>
                <a:cs typeface="+mn-cs"/>
              </a:defRPr>
            </a:pPr>
            <a:endParaRPr lang="en-US"/>
          </a:p>
        </c:txPr>
        <c:crossAx val="151079936"/>
        <c:crosses val="autoZero"/>
        <c:auto val="1"/>
        <c:lblAlgn val="ctr"/>
        <c:lblOffset val="100"/>
        <c:noMultiLvlLbl val="0"/>
      </c:catAx>
      <c:valAx>
        <c:axId val="151079936"/>
        <c:scaling>
          <c:orientation val="minMax"/>
          <c:max val="500000.0"/>
        </c:scaling>
        <c:delete val="0"/>
        <c:axPos val="l"/>
        <c:majorGridlines>
          <c:spPr>
            <a:ln w="9525" cap="flat" cmpd="sng" algn="ctr">
              <a:solidFill>
                <a:schemeClr val="dk1">
                  <a:lumMod val="15000"/>
                  <a:lumOff val="85000"/>
                  <a:alpha val="54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crossAx val="151074480"/>
        <c:crossesAt val="1.0"/>
        <c:crossBetween val="midCat"/>
        <c:majorUnit val="100000.0"/>
      </c:valAx>
      <c:spPr>
        <a:pattFill prst="ltDnDiag">
          <a:fgClr>
            <a:schemeClr val="dk1">
              <a:lumMod val="15000"/>
              <a:lumOff val="85000"/>
            </a:schemeClr>
          </a:fgClr>
          <a:bgClr>
            <a:schemeClr val="lt1"/>
          </a:bgClr>
        </a:pattFill>
        <a:ln>
          <a:noFill/>
        </a:ln>
        <a:effectLst/>
      </c:spPr>
    </c:plotArea>
    <c:plotVisOnly val="0"/>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2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397902117359"/>
          <c:y val="0.302669569772052"/>
          <c:w val="0.566432903925879"/>
          <c:h val="0.667918689645884"/>
        </c:manualLayout>
      </c:layout>
      <c:doughnutChart>
        <c:varyColors val="1"/>
        <c:ser>
          <c:idx val="0"/>
          <c:order val="0"/>
          <c:tx>
            <c:strRef>
              <c:f>'30. HIV Pop_10-19_All Regions'!$B$39</c:f>
              <c:strCache>
                <c:ptCount val="1"/>
                <c:pt idx="0">
                  <c:v>Value</c:v>
                </c:pt>
              </c:strCache>
            </c:strRef>
          </c:tx>
          <c:dPt>
            <c:idx val="0"/>
            <c:bubble3D val="0"/>
            <c:spPr>
              <a:solidFill>
                <a:srgbClr val="139CEB"/>
              </a:solidFill>
              <a:ln>
                <a:noFill/>
              </a:ln>
              <a:effectLst/>
            </c:spPr>
            <c:extLst xmlns:c16r2="http://schemas.microsoft.com/office/drawing/2015/06/chart">
              <c:ext xmlns:c16="http://schemas.microsoft.com/office/drawing/2014/chart" uri="{C3380CC4-5D6E-409C-BE32-E72D297353CC}">
                <c16:uniqueId val="{00000001-E14A-4D26-A286-CAB30EEC681F}"/>
              </c:ext>
            </c:extLst>
          </c:dPt>
          <c:dPt>
            <c:idx val="1"/>
            <c:bubble3D val="0"/>
            <c:spPr>
              <a:solidFill>
                <a:srgbClr val="FEBC09"/>
              </a:solidFill>
              <a:ln>
                <a:noFill/>
              </a:ln>
              <a:effectLst/>
            </c:spPr>
            <c:extLst xmlns:c16r2="http://schemas.microsoft.com/office/drawing/2015/06/chart">
              <c:ext xmlns:c16="http://schemas.microsoft.com/office/drawing/2014/chart" uri="{C3380CC4-5D6E-409C-BE32-E72D297353CC}">
                <c16:uniqueId val="{00000003-E14A-4D26-A286-CAB30EEC681F}"/>
              </c:ext>
            </c:extLst>
          </c:dPt>
          <c:dPt>
            <c:idx val="2"/>
            <c:bubble3D val="0"/>
            <c:spPr>
              <a:solidFill>
                <a:srgbClr val="70B206"/>
              </a:solidFill>
              <a:ln>
                <a:noFill/>
              </a:ln>
              <a:effectLst/>
            </c:spPr>
            <c:extLst xmlns:c16r2="http://schemas.microsoft.com/office/drawing/2015/06/chart">
              <c:ext xmlns:c16="http://schemas.microsoft.com/office/drawing/2014/chart" uri="{C3380CC4-5D6E-409C-BE32-E72D297353CC}">
                <c16:uniqueId val="{00000005-E14A-4D26-A286-CAB30EEC681F}"/>
              </c:ext>
            </c:extLst>
          </c:dPt>
          <c:dPt>
            <c:idx val="3"/>
            <c:bubble3D val="0"/>
            <c:spPr>
              <a:solidFill>
                <a:srgbClr val="FC5208"/>
              </a:solidFill>
              <a:ln>
                <a:noFill/>
              </a:ln>
              <a:effectLst/>
            </c:spPr>
            <c:extLst xmlns:c16r2="http://schemas.microsoft.com/office/drawing/2015/06/chart">
              <c:ext xmlns:c16="http://schemas.microsoft.com/office/drawing/2014/chart" uri="{C3380CC4-5D6E-409C-BE32-E72D297353CC}">
                <c16:uniqueId val="{00000007-E14A-4D26-A286-CAB30EEC681F}"/>
              </c:ext>
            </c:extLst>
          </c:dPt>
          <c:dPt>
            <c:idx val="4"/>
            <c:bubble3D val="0"/>
            <c:spPr>
              <a:solidFill>
                <a:srgbClr val="560C60"/>
              </a:solidFill>
              <a:ln>
                <a:noFill/>
              </a:ln>
              <a:effectLst/>
            </c:spPr>
            <c:extLst xmlns:c16r2="http://schemas.microsoft.com/office/drawing/2015/06/chart">
              <c:ext xmlns:c16="http://schemas.microsoft.com/office/drawing/2014/chart" uri="{C3380CC4-5D6E-409C-BE32-E72D297353CC}">
                <c16:uniqueId val="{00000009-E14A-4D26-A286-CAB30EEC681F}"/>
              </c:ext>
            </c:extLst>
          </c:dPt>
          <c:dPt>
            <c:idx val="5"/>
            <c:bubble3D val="0"/>
            <c:spPr>
              <a:solidFill>
                <a:srgbClr val="6DCAF5"/>
              </a:solidFill>
              <a:ln>
                <a:noFill/>
              </a:ln>
              <a:effectLst/>
            </c:spPr>
            <c:extLst xmlns:c16r2="http://schemas.microsoft.com/office/drawing/2015/06/chart">
              <c:ext xmlns:c16="http://schemas.microsoft.com/office/drawing/2014/chart" uri="{C3380CC4-5D6E-409C-BE32-E72D297353CC}">
                <c16:uniqueId val="{0000000B-E14A-4D26-A286-CAB30EEC681F}"/>
              </c:ext>
            </c:extLst>
          </c:dPt>
          <c:dPt>
            <c:idx val="6"/>
            <c:bubble3D val="0"/>
            <c:spPr>
              <a:solidFill>
                <a:srgbClr val="FDE290"/>
              </a:solidFill>
              <a:ln>
                <a:noFill/>
              </a:ln>
              <a:effectLst/>
            </c:spPr>
            <c:extLst xmlns:c16r2="http://schemas.microsoft.com/office/drawing/2015/06/chart">
              <c:ext xmlns:c16="http://schemas.microsoft.com/office/drawing/2014/chart" uri="{C3380CC4-5D6E-409C-BE32-E72D297353CC}">
                <c16:uniqueId val="{0000000D-E14A-4D26-A286-CAB30EEC681F}"/>
              </c:ext>
            </c:extLst>
          </c:dPt>
          <c:dPt>
            <c:idx val="7"/>
            <c:bubble3D val="0"/>
            <c:spPr>
              <a:solidFill>
                <a:srgbClr val="CEC7BD"/>
              </a:solidFill>
              <a:ln>
                <a:noFill/>
              </a:ln>
              <a:effectLst/>
            </c:spPr>
            <c:extLst xmlns:c16r2="http://schemas.microsoft.com/office/drawing/2015/06/chart">
              <c:ext xmlns:c16="http://schemas.microsoft.com/office/drawing/2014/chart" uri="{C3380CC4-5D6E-409C-BE32-E72D297353CC}">
                <c16:uniqueId val="{0000000F-E14A-4D26-A286-CAB30EEC681F}"/>
              </c:ext>
            </c:extLst>
          </c:dPt>
          <c:dPt>
            <c:idx val="8"/>
            <c:bubble3D val="0"/>
            <c:spPr>
              <a:solidFill>
                <a:srgbClr val="D2E7B0"/>
              </a:solidFill>
              <a:ln>
                <a:noFill/>
              </a:ln>
              <a:effectLst/>
            </c:spPr>
            <c:extLst xmlns:c16r2="http://schemas.microsoft.com/office/drawing/2015/06/chart">
              <c:ext xmlns:c16="http://schemas.microsoft.com/office/drawing/2014/chart" uri="{C3380CC4-5D6E-409C-BE32-E72D297353CC}">
                <c16:uniqueId val="{00000010-E14A-4D26-A286-CAB30EEC681F}"/>
              </c:ext>
            </c:extLst>
          </c:dPt>
          <c:dLbls>
            <c:dLbl>
              <c:idx val="0"/>
              <c:layout/>
              <c:tx>
                <c:rich>
                  <a:bodyPr/>
                  <a:lstStyle/>
                  <a:p>
                    <a:r>
                      <a:rPr lang="en-US"/>
                      <a:t>Eastern and Southern Africa
 1,300,000 
63%</a:t>
                    </a:r>
                  </a:p>
                </c:rich>
              </c:tx>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1-E14A-4D26-A286-CAB30EEC681F}"/>
                </c:ext>
                <c:ext xmlns:c15="http://schemas.microsoft.com/office/drawing/2012/chart" uri="{CE6537A1-D6FC-4f65-9D91-7224C49458BB}">
                  <c15:layout/>
                </c:ext>
              </c:extLst>
            </c:dLbl>
            <c:dLbl>
              <c:idx val="1"/>
              <c:layout/>
              <c:tx>
                <c:rich>
                  <a:bodyPr/>
                  <a:lstStyle/>
                  <a:p>
                    <a:r>
                      <a:rPr lang="en-US"/>
                      <a:t>West and Central Africa
 450,000 
22%</a:t>
                    </a:r>
                  </a:p>
                </c:rich>
              </c:tx>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3-E14A-4D26-A286-CAB30EEC681F}"/>
                </c:ext>
                <c:ext xmlns:c15="http://schemas.microsoft.com/office/drawing/2012/chart" uri="{CE6537A1-D6FC-4f65-9D91-7224C49458BB}">
                  <c15:layout/>
                </c:ext>
              </c:extLst>
            </c:dLbl>
            <c:dLbl>
              <c:idx val="2"/>
              <c:layout>
                <c:manualLayout>
                  <c:x val="-0.191449784421768"/>
                  <c:y val="0.0245203243197854"/>
                </c:manualLayout>
              </c:layout>
              <c:tx>
                <c:rich>
                  <a:bodyPr/>
                  <a:lstStyle/>
                  <a:p>
                    <a:r>
                      <a:rPr lang="en-US"/>
                      <a:t>South Asia
 130,000 
6%</a:t>
                    </a:r>
                  </a:p>
                </c:rich>
              </c:tx>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5-E14A-4D26-A286-CAB30EEC681F}"/>
                </c:ext>
                <c:ext xmlns:c15="http://schemas.microsoft.com/office/drawing/2012/chart" uri="{CE6537A1-D6FC-4f65-9D91-7224C49458BB}">
                  <c15:layout/>
                </c:ext>
              </c:extLst>
            </c:dLbl>
            <c:dLbl>
              <c:idx val="3"/>
              <c:layout>
                <c:manualLayout>
                  <c:x val="-0.304225666294884"/>
                  <c:y val="-0.089871633708644"/>
                </c:manualLayout>
              </c:layout>
              <c:tx>
                <c:rich>
                  <a:bodyPr/>
                  <a:lstStyle/>
                  <a:p>
                    <a:r>
                      <a:rPr lang="en-US"/>
                      <a:t>Latin America and the Caribbean
 77,000 
4%</a:t>
                    </a:r>
                  </a:p>
                </c:rich>
              </c:tx>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7-E14A-4D26-A286-CAB30EEC681F}"/>
                </c:ext>
                <c:ext xmlns:c15="http://schemas.microsoft.com/office/drawing/2012/chart" uri="{CE6537A1-D6FC-4f65-9D91-7224C49458BB}">
                  <c15:layout/>
                </c:ext>
              </c:extLst>
            </c:dLbl>
            <c:dLbl>
              <c:idx val="4"/>
              <c:layout>
                <c:manualLayout>
                  <c:x val="-0.27904396464184"/>
                  <c:y val="-0.230547069423829"/>
                </c:manualLayout>
              </c:layout>
              <c:tx>
                <c:rich>
                  <a:bodyPr/>
                  <a:lstStyle/>
                  <a:p>
                    <a:r>
                      <a:rPr lang="en-US"/>
                      <a:t>East Asia and the Pacific
 60,000
3%</a:t>
                    </a:r>
                  </a:p>
                </c:rich>
              </c:tx>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9-E14A-4D26-A286-CAB30EEC681F}"/>
                </c:ext>
                <c:ext xmlns:c15="http://schemas.microsoft.com/office/drawing/2012/chart" uri="{CE6537A1-D6FC-4f65-9D91-7224C49458BB}">
                  <c15:layout/>
                </c:ext>
              </c:extLst>
            </c:dLbl>
            <c:dLbl>
              <c:idx val="5"/>
              <c:layout>
                <c:manualLayout>
                  <c:x val="-0.091996470842836"/>
                  <c:y val="-0.271352740163016"/>
                </c:manualLayout>
              </c:layout>
              <c:tx>
                <c:rich>
                  <a:bodyPr/>
                  <a:lstStyle/>
                  <a:p>
                    <a:r>
                      <a:rPr lang="en-US"/>
                      <a:t>Eastern Europe and Central Asia
 ... 
1%</a:t>
                    </a:r>
                  </a:p>
                </c:rich>
              </c:tx>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B-E14A-4D26-A286-CAB30EEC681F}"/>
                </c:ext>
                <c:ext xmlns:c15="http://schemas.microsoft.com/office/drawing/2012/chart" uri="{CE6537A1-D6FC-4f65-9D91-7224C49458BB}">
                  <c15:layout/>
                </c:ext>
              </c:extLst>
            </c:dLbl>
            <c:dLbl>
              <c:idx val="6"/>
              <c:layout>
                <c:manualLayout>
                  <c:x val="0.108897138386243"/>
                  <c:y val="-0.288211878059844"/>
                </c:manualLayout>
              </c:layout>
              <c:tx>
                <c:rich>
                  <a:bodyPr/>
                  <a:lstStyle/>
                  <a:p>
                    <a:r>
                      <a:rPr lang="en-US"/>
                      <a:t>North America
 ... 
1%</a:t>
                    </a:r>
                  </a:p>
                </c:rich>
              </c:tx>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D-E14A-4D26-A286-CAB30EEC681F}"/>
                </c:ext>
                <c:ext xmlns:c15="http://schemas.microsoft.com/office/drawing/2012/chart" uri="{CE6537A1-D6FC-4f65-9D91-7224C49458BB}">
                  <c15:layout/>
                </c:ext>
              </c:extLst>
            </c:dLbl>
            <c:dLbl>
              <c:idx val="7"/>
              <c:layout>
                <c:manualLayout>
                  <c:x val="0.273491535016897"/>
                  <c:y val="-0.218749974274055"/>
                </c:manualLayout>
              </c:layout>
              <c:tx>
                <c:rich>
                  <a:bodyPr/>
                  <a:lstStyle/>
                  <a:p>
                    <a:r>
                      <a:rPr lang="en-US"/>
                      <a:t>Western Europe</a:t>
                    </a:r>
                  </a:p>
                  <a:p>
                    <a:r>
                      <a:rPr lang="en-US"/>
                      <a:t>...
&lt;1%</a:t>
                    </a:r>
                  </a:p>
                </c:rich>
              </c:tx>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F-E14A-4D26-A286-CAB30EEC681F}"/>
                </c:ext>
                <c:ext xmlns:c15="http://schemas.microsoft.com/office/drawing/2012/chart" uri="{CE6537A1-D6FC-4f65-9D91-7224C49458BB}">
                  <c15:layout/>
                </c:ext>
              </c:extLst>
            </c:dLbl>
            <c:dLbl>
              <c:idx val="8"/>
              <c:layout>
                <c:manualLayout>
                  <c:x val="0.34479699022823"/>
                  <c:y val="-0.0655256283922231"/>
                </c:manualLayout>
              </c:layout>
              <c:tx>
                <c:rich>
                  <a:bodyPr/>
                  <a:lstStyle/>
                  <a:p>
                    <a:r>
                      <a:rPr lang="en-US" dirty="0"/>
                      <a:t>Middle East and North Africa</a:t>
                    </a:r>
                  </a:p>
                  <a:p>
                    <a:r>
                      <a:rPr lang="en-US" dirty="0"/>
                      <a:t>4,000
&lt;1%</a:t>
                    </a:r>
                  </a:p>
                </c:rich>
              </c:tx>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10-E14A-4D26-A286-CAB30EEC681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lumMod val="10000"/>
                      </a:schemeClr>
                    </a:solidFill>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dk1">
                      <a:lumMod val="35000"/>
                      <a:lumOff val="65000"/>
                    </a:schemeClr>
                  </a:solidFill>
                  <a:prstDash val="solid"/>
                  <a:round/>
                </a:ln>
                <a:effectLst/>
              </c:spPr>
            </c:leaderLines>
            <c:extLst xmlns:c16r2="http://schemas.microsoft.com/office/drawing/2015/06/chart">
              <c:ext xmlns:c15="http://schemas.microsoft.com/office/drawing/2012/chart" uri="{CE6537A1-D6FC-4f65-9D91-7224C49458BB}"/>
            </c:extLst>
          </c:dLbls>
          <c:cat>
            <c:strRef>
              <c:f>'30. HIV Pop_10-19_All Regions'!$A$40:$A$48</c:f>
              <c:strCache>
                <c:ptCount val="9"/>
                <c:pt idx="0">
                  <c:v>Eastern and Southern Africa</c:v>
                </c:pt>
                <c:pt idx="1">
                  <c:v>Western and Central Africa</c:v>
                </c:pt>
                <c:pt idx="2">
                  <c:v>South Asia</c:v>
                </c:pt>
                <c:pt idx="3">
                  <c:v>Latin America and the Caribbean</c:v>
                </c:pt>
                <c:pt idx="4">
                  <c:v>East Asia and the Pacific</c:v>
                </c:pt>
                <c:pt idx="5">
                  <c:v>Eastern Europe and Central Asia</c:v>
                </c:pt>
                <c:pt idx="6">
                  <c:v>North America</c:v>
                </c:pt>
                <c:pt idx="7">
                  <c:v>Western Europe</c:v>
                </c:pt>
                <c:pt idx="8">
                  <c:v>Middle East and North Africa</c:v>
                </c:pt>
              </c:strCache>
            </c:strRef>
          </c:cat>
          <c:val>
            <c:numRef>
              <c:f>'30. HIV Pop_10-19_All Regions'!$B$40:$B$48</c:f>
              <c:numCache>
                <c:formatCode>_(* #,##0_);_(* \(#,##0\);_(* "-"??_);_(@_)</c:formatCode>
                <c:ptCount val="9"/>
                <c:pt idx="0">
                  <c:v>1.2855526624E6</c:v>
                </c:pt>
                <c:pt idx="1">
                  <c:v>446452.8832</c:v>
                </c:pt>
                <c:pt idx="2">
                  <c:v>133925.37867</c:v>
                </c:pt>
                <c:pt idx="3">
                  <c:v>76516.43304999995</c:v>
                </c:pt>
                <c:pt idx="4">
                  <c:v>59824.60843</c:v>
                </c:pt>
                <c:pt idx="5">
                  <c:v>21239.62193</c:v>
                </c:pt>
                <c:pt idx="6">
                  <c:v>15557.178</c:v>
                </c:pt>
                <c:pt idx="7">
                  <c:v>7757.75212</c:v>
                </c:pt>
                <c:pt idx="8">
                  <c:v>3949.70991</c:v>
                </c:pt>
              </c:numCache>
            </c:numRef>
          </c:val>
          <c:extLst xmlns:c16r2="http://schemas.microsoft.com/office/drawing/2015/06/chart">
            <c:ext xmlns:c16="http://schemas.microsoft.com/office/drawing/2014/chart" uri="{C3380CC4-5D6E-409C-BE32-E72D297353CC}">
              <c16:uniqueId val="{00000011-E14A-4D26-A286-CAB30EEC681F}"/>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0"/>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prstDash val="solid"/>
      <a:round/>
    </a:ln>
    <a:effectLst/>
  </c:spPr>
  <c:txPr>
    <a:bodyPr/>
    <a:lstStyle/>
    <a:p>
      <a:pPr>
        <a:defRPr sz="1200"/>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459825118545"/>
          <c:y val="0.281274484240332"/>
          <c:w val="0.607583561723293"/>
          <c:h val="0.654598854112165"/>
        </c:manualLayout>
      </c:layout>
      <c:doughnutChart>
        <c:varyColors val="1"/>
        <c:ser>
          <c:idx val="0"/>
          <c:order val="0"/>
          <c:tx>
            <c:strRef>
              <c:f>'31.New Infections_15-19_AllRegs'!$B$38</c:f>
              <c:strCache>
                <c:ptCount val="1"/>
                <c:pt idx="0">
                  <c:v>Value</c:v>
                </c:pt>
              </c:strCache>
            </c:strRef>
          </c:tx>
          <c:dPt>
            <c:idx val="0"/>
            <c:bubble3D val="0"/>
            <c:spPr>
              <a:solidFill>
                <a:srgbClr val="139CEB"/>
              </a:solidFill>
              <a:ln>
                <a:noFill/>
              </a:ln>
              <a:effectLst/>
            </c:spPr>
            <c:extLst xmlns:c16r2="http://schemas.microsoft.com/office/drawing/2015/06/chart">
              <c:ext xmlns:c16="http://schemas.microsoft.com/office/drawing/2014/chart" uri="{C3380CC4-5D6E-409C-BE32-E72D297353CC}">
                <c16:uniqueId val="{00000001-AD4D-46DC-8445-869589C9A29B}"/>
              </c:ext>
            </c:extLst>
          </c:dPt>
          <c:dPt>
            <c:idx val="1"/>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AD4D-46DC-8445-869589C9A29B}"/>
              </c:ext>
            </c:extLst>
          </c:dPt>
          <c:dPt>
            <c:idx val="2"/>
            <c:bubble3D val="0"/>
            <c:spPr>
              <a:solidFill>
                <a:srgbClr val="70B206"/>
              </a:solidFill>
              <a:ln>
                <a:noFill/>
              </a:ln>
              <a:effectLst/>
            </c:spPr>
            <c:extLst xmlns:c16r2="http://schemas.microsoft.com/office/drawing/2015/06/chart">
              <c:ext xmlns:c16="http://schemas.microsoft.com/office/drawing/2014/chart" uri="{C3380CC4-5D6E-409C-BE32-E72D297353CC}">
                <c16:uniqueId val="{00000005-AD4D-46DC-8445-869589C9A29B}"/>
              </c:ext>
            </c:extLst>
          </c:dPt>
          <c:dPt>
            <c:idx val="3"/>
            <c:bubble3D val="0"/>
            <c:spPr>
              <a:solidFill>
                <a:srgbClr val="FC5208"/>
              </a:solidFill>
              <a:ln>
                <a:noFill/>
              </a:ln>
              <a:effectLst/>
            </c:spPr>
            <c:extLst xmlns:c16r2="http://schemas.microsoft.com/office/drawing/2015/06/chart">
              <c:ext xmlns:c16="http://schemas.microsoft.com/office/drawing/2014/chart" uri="{C3380CC4-5D6E-409C-BE32-E72D297353CC}">
                <c16:uniqueId val="{00000007-AD4D-46DC-8445-869589C9A29B}"/>
              </c:ext>
            </c:extLst>
          </c:dPt>
          <c:dPt>
            <c:idx val="4"/>
            <c:bubble3D val="0"/>
            <c:spPr>
              <a:solidFill>
                <a:srgbClr val="560C60"/>
              </a:solidFill>
              <a:ln>
                <a:noFill/>
              </a:ln>
              <a:effectLst/>
            </c:spPr>
            <c:extLst xmlns:c16r2="http://schemas.microsoft.com/office/drawing/2015/06/chart">
              <c:ext xmlns:c16="http://schemas.microsoft.com/office/drawing/2014/chart" uri="{C3380CC4-5D6E-409C-BE32-E72D297353CC}">
                <c16:uniqueId val="{00000009-AD4D-46DC-8445-869589C9A29B}"/>
              </c:ext>
            </c:extLst>
          </c:dPt>
          <c:dPt>
            <c:idx val="5"/>
            <c:bubble3D val="0"/>
            <c:spPr>
              <a:solidFill>
                <a:srgbClr val="9CDAF8"/>
              </a:solidFill>
              <a:ln>
                <a:noFill/>
              </a:ln>
              <a:effectLst/>
            </c:spPr>
            <c:extLst xmlns:c16r2="http://schemas.microsoft.com/office/drawing/2015/06/chart">
              <c:ext xmlns:c16="http://schemas.microsoft.com/office/drawing/2014/chart" uri="{C3380CC4-5D6E-409C-BE32-E72D297353CC}">
                <c16:uniqueId val="{0000000B-AD4D-46DC-8445-869589C9A29B}"/>
              </c:ext>
            </c:extLst>
          </c:dPt>
          <c:dPt>
            <c:idx val="6"/>
            <c:bubble3D val="0"/>
            <c:spPr>
              <a:solidFill>
                <a:srgbClr val="FDE290"/>
              </a:solidFill>
              <a:ln>
                <a:noFill/>
              </a:ln>
              <a:effectLst/>
            </c:spPr>
            <c:extLst xmlns:c16r2="http://schemas.microsoft.com/office/drawing/2015/06/chart">
              <c:ext xmlns:c16="http://schemas.microsoft.com/office/drawing/2014/chart" uri="{C3380CC4-5D6E-409C-BE32-E72D297353CC}">
                <c16:uniqueId val="{0000000D-AD4D-46DC-8445-869589C9A29B}"/>
              </c:ext>
            </c:extLst>
          </c:dPt>
          <c:dPt>
            <c:idx val="7"/>
            <c:bubble3D val="0"/>
            <c:spPr>
              <a:solidFill>
                <a:srgbClr val="CEC7BD"/>
              </a:solidFill>
              <a:ln>
                <a:noFill/>
              </a:ln>
              <a:effectLst/>
            </c:spPr>
            <c:extLst xmlns:c16r2="http://schemas.microsoft.com/office/drawing/2015/06/chart">
              <c:ext xmlns:c16="http://schemas.microsoft.com/office/drawing/2014/chart" uri="{C3380CC4-5D6E-409C-BE32-E72D297353CC}">
                <c16:uniqueId val="{0000000F-AD4D-46DC-8445-869589C9A29B}"/>
              </c:ext>
            </c:extLst>
          </c:dPt>
          <c:dPt>
            <c:idx val="8"/>
            <c:bubble3D val="0"/>
            <c:spPr>
              <a:solidFill>
                <a:srgbClr val="F8AD89"/>
              </a:solidFill>
              <a:ln>
                <a:noFill/>
              </a:ln>
              <a:effectLst/>
            </c:spPr>
            <c:extLst xmlns:c16r2="http://schemas.microsoft.com/office/drawing/2015/06/chart">
              <c:ext xmlns:c16="http://schemas.microsoft.com/office/drawing/2014/chart" uri="{C3380CC4-5D6E-409C-BE32-E72D297353CC}">
                <c16:uniqueId val="{00000010-AD4D-46DC-8445-869589C9A29B}"/>
              </c:ext>
            </c:extLst>
          </c:dPt>
          <c:dLbls>
            <c:dLbl>
              <c:idx val="0"/>
              <c:layout/>
              <c:tx>
                <c:rich>
                  <a:bodyPr/>
                  <a:lstStyle/>
                  <a:p>
                    <a:r>
                      <a:rPr lang="en-US"/>
                      <a:t>Eastern and Southern Africa
 130,000 
49%</a:t>
                    </a:r>
                  </a:p>
                </c:rich>
              </c:tx>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1-AD4D-46DC-8445-869589C9A29B}"/>
                </c:ext>
                <c:ext xmlns:c15="http://schemas.microsoft.com/office/drawing/2012/chart" uri="{CE6537A1-D6FC-4f65-9D91-7224C49458BB}">
                  <c15:layout/>
                </c:ext>
              </c:extLst>
            </c:dLbl>
            <c:dLbl>
              <c:idx val="1"/>
              <c:layout/>
              <c:tx>
                <c:rich>
                  <a:bodyPr/>
                  <a:lstStyle/>
                  <a:p>
                    <a:r>
                      <a:rPr lang="en-US"/>
                      <a:t>Western and Central Africa
 62,000 
24%</a:t>
                    </a:r>
                  </a:p>
                </c:rich>
              </c:tx>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3-AD4D-46DC-8445-869589C9A29B}"/>
                </c:ext>
                <c:ext xmlns:c15="http://schemas.microsoft.com/office/drawing/2012/chart" uri="{CE6537A1-D6FC-4f65-9D91-7224C49458BB}">
                  <c15:layout/>
                </c:ext>
              </c:extLst>
            </c:dLbl>
            <c:dLbl>
              <c:idx val="2"/>
              <c:layout>
                <c:manualLayout>
                  <c:x val="-0.182455482860724"/>
                  <c:y val="0.0403229648513593"/>
                </c:manualLayout>
              </c:layout>
              <c:tx>
                <c:rich>
                  <a:bodyPr/>
                  <a:lstStyle/>
                  <a:p>
                    <a:r>
                      <a:rPr lang="en-US"/>
                      <a:t>Latin America and the Caribbean
 19,000 
8%</a:t>
                    </a:r>
                  </a:p>
                </c:rich>
              </c:tx>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5-AD4D-46DC-8445-869589C9A29B}"/>
                </c:ext>
                <c:ext xmlns:c15="http://schemas.microsoft.com/office/drawing/2012/chart" uri="{CE6537A1-D6FC-4f65-9D91-7224C49458BB}">
                  <c15:layout/>
                </c:ext>
              </c:extLst>
            </c:dLbl>
            <c:dLbl>
              <c:idx val="3"/>
              <c:layout>
                <c:manualLayout>
                  <c:x val="-0.199190614596103"/>
                  <c:y val="-0.0592313513418463"/>
                </c:manualLayout>
              </c:layout>
              <c:tx>
                <c:rich>
                  <a:bodyPr/>
                  <a:lstStyle/>
                  <a:p>
                    <a:r>
                      <a:rPr lang="en-US"/>
                      <a:t>South Asia
 18,000 
7%</a:t>
                    </a:r>
                  </a:p>
                </c:rich>
              </c:tx>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7-AD4D-46DC-8445-869589C9A29B}"/>
                </c:ext>
                <c:ext xmlns:c15="http://schemas.microsoft.com/office/drawing/2012/chart" uri="{CE6537A1-D6FC-4f65-9D91-7224C49458BB}">
                  <c15:layout/>
                </c:ext>
              </c:extLst>
            </c:dLbl>
            <c:dLbl>
              <c:idx val="4"/>
              <c:layout>
                <c:manualLayout>
                  <c:x val="-0.167895829183265"/>
                  <c:y val="-0.115107141389339"/>
                </c:manualLayout>
              </c:layout>
              <c:tx>
                <c:rich>
                  <a:bodyPr/>
                  <a:lstStyle/>
                  <a:p>
                    <a:r>
                      <a:rPr lang="en-US"/>
                      <a:t>East Asia and the Pacific
 15,000 
6%</a:t>
                    </a:r>
                  </a:p>
                </c:rich>
              </c:tx>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9-AD4D-46DC-8445-869589C9A29B}"/>
                </c:ext>
                <c:ext xmlns:c15="http://schemas.microsoft.com/office/drawing/2012/chart" uri="{CE6537A1-D6FC-4f65-9D91-7224C49458BB}">
                  <c15:layout/>
                </c:ext>
              </c:extLst>
            </c:dLbl>
            <c:dLbl>
              <c:idx val="5"/>
              <c:layout>
                <c:manualLayout>
                  <c:x val="-0.163570565667116"/>
                  <c:y val="-0.246553909501876"/>
                </c:manualLayout>
              </c:layout>
              <c:tx>
                <c:rich>
                  <a:bodyPr/>
                  <a:lstStyle/>
                  <a:p>
                    <a:r>
                      <a:rPr lang="en-US"/>
                      <a:t>Eastern Europe and Central Asia
 7,200 
3%</a:t>
                    </a:r>
                  </a:p>
                </c:rich>
              </c:tx>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B-AD4D-46DC-8445-869589C9A29B}"/>
                </c:ext>
                <c:ext xmlns:c15="http://schemas.microsoft.com/office/drawing/2012/chart" uri="{CE6537A1-D6FC-4f65-9D91-7224C49458BB}">
                  <c15:layout/>
                </c:ext>
              </c:extLst>
            </c:dLbl>
            <c:dLbl>
              <c:idx val="6"/>
              <c:layout>
                <c:manualLayout>
                  <c:x val="0.00919538142976576"/>
                  <c:y val="-0.224993134911312"/>
                </c:manualLayout>
              </c:layout>
              <c:tx>
                <c:rich>
                  <a:bodyPr/>
                  <a:lstStyle/>
                  <a:p>
                    <a:r>
                      <a:rPr lang="en-US"/>
                      <a:t>North America
 ... 
2%</a:t>
                    </a:r>
                  </a:p>
                </c:rich>
              </c:tx>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D-AD4D-46DC-8445-869589C9A29B}"/>
                </c:ext>
                <c:ext xmlns:c15="http://schemas.microsoft.com/office/drawing/2012/chart" uri="{CE6537A1-D6FC-4f65-9D91-7224C49458BB}">
                  <c15:layout/>
                </c:ext>
              </c:extLst>
            </c:dLbl>
            <c:dLbl>
              <c:idx val="7"/>
              <c:layout>
                <c:manualLayout>
                  <c:x val="0.184297128406646"/>
                  <c:y val="-0.27357281298108"/>
                </c:manualLayout>
              </c:layout>
              <c:tx>
                <c:rich>
                  <a:bodyPr/>
                  <a:lstStyle/>
                  <a:p>
                    <a:r>
                      <a:rPr lang="de-DE"/>
                      <a:t>Western Europe
 2,700 
1%</a:t>
                    </a:r>
                  </a:p>
                </c:rich>
              </c:tx>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F-AD4D-46DC-8445-869589C9A29B}"/>
                </c:ext>
                <c:ext xmlns:c15="http://schemas.microsoft.com/office/drawing/2012/chart" uri="{CE6537A1-D6FC-4f65-9D91-7224C49458BB}">
                  <c15:layout/>
                </c:ext>
              </c:extLst>
            </c:dLbl>
            <c:dLbl>
              <c:idx val="8"/>
              <c:layout>
                <c:manualLayout>
                  <c:x val="0.317341459959711"/>
                  <c:y val="-0.136495956498545"/>
                </c:manualLayout>
              </c:layout>
              <c:tx>
                <c:rich>
                  <a:bodyPr/>
                  <a:lstStyle/>
                  <a:p>
                    <a:r>
                      <a:rPr lang="en-US"/>
                      <a:t>Middle East and North Africa
 1,100 
&lt;1%</a:t>
                    </a:r>
                  </a:p>
                </c:rich>
              </c:tx>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10-AD4D-46DC-8445-869589C9A29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lumMod val="10000"/>
                      </a:schemeClr>
                    </a:solidFill>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dk1">
                      <a:lumMod val="35000"/>
                      <a:lumOff val="65000"/>
                    </a:schemeClr>
                  </a:solidFill>
                  <a:prstDash val="solid"/>
                  <a:round/>
                </a:ln>
                <a:effectLst/>
              </c:spPr>
            </c:leaderLines>
            <c:extLst xmlns:c16r2="http://schemas.microsoft.com/office/drawing/2015/06/chart">
              <c:ext xmlns:c15="http://schemas.microsoft.com/office/drawing/2012/chart" uri="{CE6537A1-D6FC-4f65-9D91-7224C49458BB}"/>
            </c:extLst>
          </c:dLbls>
          <c:cat>
            <c:strRef>
              <c:f>'31.New Infections_15-19_AllRegs'!$A$39:$A$47</c:f>
              <c:strCache>
                <c:ptCount val="9"/>
                <c:pt idx="0">
                  <c:v>Eastern and Southern Africa</c:v>
                </c:pt>
                <c:pt idx="1">
                  <c:v>West and Central Africa</c:v>
                </c:pt>
                <c:pt idx="2">
                  <c:v>Latin America and the Caribbean</c:v>
                </c:pt>
                <c:pt idx="3">
                  <c:v>South Asia</c:v>
                </c:pt>
                <c:pt idx="4">
                  <c:v>East Asia and the Pacific</c:v>
                </c:pt>
                <c:pt idx="5">
                  <c:v>Eastern Europe and Central Asia</c:v>
                </c:pt>
                <c:pt idx="6">
                  <c:v>North America</c:v>
                </c:pt>
                <c:pt idx="7">
                  <c:v>Western Europe</c:v>
                </c:pt>
                <c:pt idx="8">
                  <c:v>Middle East and North Africa</c:v>
                </c:pt>
              </c:strCache>
            </c:strRef>
          </c:cat>
          <c:val>
            <c:numRef>
              <c:f>'31.New Infections_15-19_AllRegs'!$B$39:$B$47</c:f>
              <c:numCache>
                <c:formatCode>_(* #,##0_);_(* \(#,##0\);_(* "-"??_);_(@_)</c:formatCode>
                <c:ptCount val="9"/>
                <c:pt idx="0">
                  <c:v>126429.618</c:v>
                </c:pt>
                <c:pt idx="1">
                  <c:v>62069.26749999999</c:v>
                </c:pt>
                <c:pt idx="2">
                  <c:v>19282.58058000001</c:v>
                </c:pt>
                <c:pt idx="3">
                  <c:v>17638.94442</c:v>
                </c:pt>
                <c:pt idx="4">
                  <c:v>15198.84378</c:v>
                </c:pt>
                <c:pt idx="5">
                  <c:v>7220.90078</c:v>
                </c:pt>
                <c:pt idx="6">
                  <c:v>5352.60776</c:v>
                </c:pt>
                <c:pt idx="7">
                  <c:v>2723.35479</c:v>
                </c:pt>
                <c:pt idx="8">
                  <c:v>1147.74503</c:v>
                </c:pt>
              </c:numCache>
            </c:numRef>
          </c:val>
          <c:extLst xmlns:c16r2="http://schemas.microsoft.com/office/drawing/2015/06/chart">
            <c:ext xmlns:c16="http://schemas.microsoft.com/office/drawing/2014/chart" uri="{C3380CC4-5D6E-409C-BE32-E72D297353CC}">
              <c16:uniqueId val="{00000011-AD4D-46DC-8445-869589C9A29B}"/>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0"/>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prstDash val="solid"/>
      <a:round/>
    </a:ln>
    <a:effectLst/>
  </c:spPr>
  <c:txPr>
    <a:bodyPr/>
    <a:lstStyle/>
    <a:p>
      <a:pPr>
        <a:defRPr sz="1200"/>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2"/>
          <c:tx>
            <c:strRef>
              <c:f>'35. Infection trend_by sex'!$A$36</c:f>
              <c:strCache>
                <c:ptCount val="1"/>
                <c:pt idx="0">
                  <c:v>Adolescent boys</c:v>
                </c:pt>
              </c:strCache>
            </c:strRef>
          </c:tx>
          <c:spPr>
            <a:ln w="22225" cap="rnd">
              <a:solidFill>
                <a:srgbClr val="70B206"/>
              </a:solidFill>
              <a:prstDash val="solid"/>
              <a:round/>
            </a:ln>
            <a:effectLst/>
          </c:spPr>
          <c:marker>
            <c:symbol val="none"/>
          </c:marker>
          <c:cat>
            <c:numRef>
              <c:f>'35. Infection trend_by sex'!$B$35:$R$35</c:f>
              <c:numCache>
                <c:formatCode>General</c:formatCode>
                <c:ptCount val="7"/>
                <c:pt idx="0">
                  <c:v>2010.0</c:v>
                </c:pt>
                <c:pt idx="1">
                  <c:v>2011.0</c:v>
                </c:pt>
                <c:pt idx="2">
                  <c:v>2012.0</c:v>
                </c:pt>
                <c:pt idx="3">
                  <c:v>2013.0</c:v>
                </c:pt>
                <c:pt idx="4">
                  <c:v>2014.0</c:v>
                </c:pt>
                <c:pt idx="5">
                  <c:v>2015.0</c:v>
                </c:pt>
                <c:pt idx="6">
                  <c:v>2016.0</c:v>
                </c:pt>
              </c:numCache>
              <c:extLst/>
            </c:numRef>
          </c:cat>
          <c:val>
            <c:numRef>
              <c:f>'35. Infection trend_by sex'!$B$36:$R$36</c:f>
              <c:numCache>
                <c:formatCode>_(* #,##0_);_(* \(#,##0\);_(* "-"??_);_(@_)</c:formatCode>
                <c:ptCount val="7"/>
                <c:pt idx="0">
                  <c:v>97875.44902999999</c:v>
                </c:pt>
                <c:pt idx="1">
                  <c:v>95810.21459999999</c:v>
                </c:pt>
                <c:pt idx="2">
                  <c:v>94369.70557999997</c:v>
                </c:pt>
                <c:pt idx="3">
                  <c:v>92250.38095</c:v>
                </c:pt>
                <c:pt idx="4">
                  <c:v>90324.3351</c:v>
                </c:pt>
                <c:pt idx="5">
                  <c:v>88563.74020999997</c:v>
                </c:pt>
                <c:pt idx="6">
                  <c:v>85588.73837999998</c:v>
                </c:pt>
              </c:numCache>
              <c:extLst/>
            </c:numRef>
          </c:val>
          <c:smooth val="0"/>
          <c:extLst xmlns:c16r2="http://schemas.microsoft.com/office/drawing/2015/06/chart">
            <c:ext xmlns:c16="http://schemas.microsoft.com/office/drawing/2014/chart" uri="{C3380CC4-5D6E-409C-BE32-E72D297353CC}">
              <c16:uniqueId val="{00000000-4C1B-4922-8EB1-815AD39A83DA}"/>
            </c:ext>
          </c:extLst>
        </c:ser>
        <c:ser>
          <c:idx val="2"/>
          <c:order val="3"/>
          <c:tx>
            <c:strRef>
              <c:f>'35. Infection trend_by sex'!$A$37</c:f>
              <c:strCache>
                <c:ptCount val="1"/>
                <c:pt idx="0">
                  <c:v>Adolescent girls</c:v>
                </c:pt>
              </c:strCache>
            </c:strRef>
          </c:tx>
          <c:spPr>
            <a:ln w="22225" cap="rnd">
              <a:solidFill>
                <a:srgbClr val="FC5208"/>
              </a:solidFill>
              <a:prstDash val="solid"/>
              <a:round/>
            </a:ln>
            <a:effectLst/>
          </c:spPr>
          <c:marker>
            <c:symbol val="none"/>
          </c:marker>
          <c:cat>
            <c:numRef>
              <c:f>'35. Infection trend_by sex'!$B$35:$R$35</c:f>
              <c:numCache>
                <c:formatCode>General</c:formatCode>
                <c:ptCount val="7"/>
                <c:pt idx="0">
                  <c:v>2010.0</c:v>
                </c:pt>
                <c:pt idx="1">
                  <c:v>2011.0</c:v>
                </c:pt>
                <c:pt idx="2">
                  <c:v>2012.0</c:v>
                </c:pt>
                <c:pt idx="3">
                  <c:v>2013.0</c:v>
                </c:pt>
                <c:pt idx="4">
                  <c:v>2014.0</c:v>
                </c:pt>
                <c:pt idx="5">
                  <c:v>2015.0</c:v>
                </c:pt>
                <c:pt idx="6">
                  <c:v>2016.0</c:v>
                </c:pt>
              </c:numCache>
              <c:extLst/>
            </c:numRef>
          </c:cat>
          <c:val>
            <c:numRef>
              <c:f>'35. Infection trend_by sex'!$B$37:$R$37</c:f>
              <c:numCache>
                <c:formatCode>_(* #,##0_);_(* \(#,##0\);_(* "-"??_);_(@_)</c:formatCode>
                <c:ptCount val="7"/>
                <c:pt idx="0">
                  <c:v>200346.18262</c:v>
                </c:pt>
                <c:pt idx="1">
                  <c:v>196015.20041</c:v>
                </c:pt>
                <c:pt idx="2">
                  <c:v>192324.205</c:v>
                </c:pt>
                <c:pt idx="3">
                  <c:v>187657.66699</c:v>
                </c:pt>
                <c:pt idx="4">
                  <c:v>183103.85137</c:v>
                </c:pt>
                <c:pt idx="5">
                  <c:v>178581.75444</c:v>
                </c:pt>
                <c:pt idx="6">
                  <c:v>171475.12423</c:v>
                </c:pt>
              </c:numCache>
              <c:extLst/>
            </c:numRef>
          </c:val>
          <c:smooth val="0"/>
          <c:extLst xmlns:c16r2="http://schemas.microsoft.com/office/drawing/2015/06/chart">
            <c:ext xmlns:c16="http://schemas.microsoft.com/office/drawing/2014/chart" uri="{C3380CC4-5D6E-409C-BE32-E72D297353CC}">
              <c16:uniqueId val="{00000001-4C1B-4922-8EB1-815AD39A83DA}"/>
            </c:ext>
          </c:extLst>
        </c:ser>
        <c:dLbls>
          <c:showLegendKey val="0"/>
          <c:showVal val="0"/>
          <c:showCatName val="0"/>
          <c:showSerName val="0"/>
          <c:showPercent val="0"/>
          <c:showBubbleSize val="0"/>
        </c:dLbls>
        <c:marker val="1"/>
        <c:smooth val="0"/>
        <c:axId val="151649008"/>
        <c:axId val="151653872"/>
      </c:lineChart>
      <c:lineChart>
        <c:grouping val="standard"/>
        <c:varyColors val="0"/>
        <c:dLbls>
          <c:showLegendKey val="0"/>
          <c:showVal val="0"/>
          <c:showCatName val="0"/>
          <c:showSerName val="0"/>
          <c:showPercent val="0"/>
          <c:showBubbleSize val="0"/>
        </c:dLbls>
        <c:marker val="1"/>
        <c:smooth val="0"/>
        <c:axId val="151662304"/>
        <c:axId val="151658560"/>
        <c:extLst xmlns:c16r2="http://schemas.microsoft.com/office/drawing/2015/06/chart">
          <c:ext xmlns:c15="http://schemas.microsoft.com/office/drawing/2012/chart" uri="{02D57815-91ED-43cb-92C2-25804820EDAC}">
            <c15:filteredLineSeries>
              <c15:ser>
                <c:idx val="0"/>
                <c:order val="0"/>
                <c:tx>
                  <c:strRef>
                    <c:extLst xmlns:c16r2="http://schemas.microsoft.com/office/drawing/2015/06/chart">
                      <c:ext uri="{02D57815-91ED-43cb-92C2-25804820EDAC}">
                        <c15:formulaRef>
                          <c15:sqref>'35.2 Death trend_by sex'!$A$35</c15:sqref>
                        </c15:formulaRef>
                      </c:ext>
                    </c:extLst>
                    <c:strCache>
                      <c:ptCount val="1"/>
                      <c:pt idx="0">
                        <c:v>h- AIDS deaths by age 10-14; Male</c:v>
                      </c:pt>
                    </c:strCache>
                  </c:strRef>
                </c:tx>
                <c:spPr>
                  <a:ln w="22225" cap="rnd">
                    <a:solidFill>
                      <a:schemeClr val="accent2"/>
                    </a:solidFill>
                    <a:prstDash val="dash"/>
                    <a:round/>
                  </a:ln>
                  <a:effectLst/>
                </c:spPr>
                <c:marker>
                  <c:symbol val="none"/>
                </c:marker>
                <c:cat>
                  <c:numRef>
                    <c:extLst xmlns:c16r2="http://schemas.microsoft.com/office/drawing/2015/06/chart">
                      <c:ext uri="{02D57815-91ED-43cb-92C2-25804820EDAC}">
                        <c15:formulaRef>
                          <c15:sqref>'35. Infection trend_by sex'!$B$35:$R$35</c15:sqref>
                        </c15:formulaRef>
                      </c:ext>
                    </c:extLst>
                    <c:numCache>
                      <c:formatCode>General</c:formatCode>
                      <c:ptCount val="7"/>
                      <c:pt idx="0">
                        <c:v>2010.0</c:v>
                      </c:pt>
                      <c:pt idx="1">
                        <c:v>2011.0</c:v>
                      </c:pt>
                      <c:pt idx="2">
                        <c:v>2012.0</c:v>
                      </c:pt>
                      <c:pt idx="3">
                        <c:v>2013.0</c:v>
                      </c:pt>
                      <c:pt idx="4">
                        <c:v>2014.0</c:v>
                      </c:pt>
                      <c:pt idx="5">
                        <c:v>2015.0</c:v>
                      </c:pt>
                      <c:pt idx="6">
                        <c:v>2016.0</c:v>
                      </c:pt>
                    </c:numCache>
                  </c:numRef>
                </c:cat>
                <c:val>
                  <c:numRef>
                    <c:extLst xmlns:c16r2="http://schemas.microsoft.com/office/drawing/2015/06/chart">
                      <c:ext uri="{02D57815-91ED-43cb-92C2-25804820EDAC}">
                        <c15:formulaRef>
                          <c15:sqref>'35.2 Death trend_by sex'!$B$35:$R$35</c15:sqref>
                        </c15:formulaRef>
                      </c:ext>
                    </c:extLst>
                    <c:numCache>
                      <c:formatCode>_(* #,##0_);_(* \(#,##0\);_(* "-"??_);_(@_)</c:formatCode>
                      <c:ptCount val="7"/>
                      <c:pt idx="0">
                        <c:v>16459.09707</c:v>
                      </c:pt>
                      <c:pt idx="1">
                        <c:v>16171.35328</c:v>
                      </c:pt>
                      <c:pt idx="2">
                        <c:v>15567.7439</c:v>
                      </c:pt>
                      <c:pt idx="3">
                        <c:v>15222.57492</c:v>
                      </c:pt>
                      <c:pt idx="4">
                        <c:v>14725.2874</c:v>
                      </c:pt>
                      <c:pt idx="5">
                        <c:v>14028.43659</c:v>
                      </c:pt>
                      <c:pt idx="6">
                        <c:v>13729.43909</c:v>
                      </c:pt>
                    </c:numCache>
                  </c:numRef>
                </c:val>
                <c:smooth val="0"/>
                <c:extLst xmlns:c16r2="http://schemas.microsoft.com/office/drawing/2015/06/chart">
                  <c:ext xmlns:c16="http://schemas.microsoft.com/office/drawing/2014/chart" uri="{C3380CC4-5D6E-409C-BE32-E72D297353CC}">
                    <c16:uniqueId val="{00000002-4C1B-4922-8EB1-815AD39A83DA}"/>
                  </c:ext>
                </c:extLst>
              </c15:ser>
            </c15:filteredLineSeries>
            <c15:filteredLineSeries>
              <c15:ser>
                <c:idx val="4"/>
                <c:order val="1"/>
                <c:tx>
                  <c:strRef>
                    <c:extLst xmlns:c16r2="http://schemas.microsoft.com/office/drawing/2015/06/chart" xmlns:c15="http://schemas.microsoft.com/office/drawing/2012/chart">
                      <c:ext xmlns:c15="http://schemas.microsoft.com/office/drawing/2012/chart" uri="{02D57815-91ED-43cb-92C2-25804820EDAC}">
                        <c15:formulaRef>
                          <c15:sqref>'35.2 Death trend_by sex'!$A$36</c15:sqref>
                        </c15:formulaRef>
                      </c:ext>
                    </c:extLst>
                    <c:strCache>
                      <c:ptCount val="1"/>
                      <c:pt idx="0">
                        <c:v>h- AIDS deaths by age 15-19; Female</c:v>
                      </c:pt>
                    </c:strCache>
                  </c:strRef>
                </c:tx>
                <c:spPr>
                  <a:ln w="22225" cap="rnd">
                    <a:solidFill>
                      <a:schemeClr val="accent5"/>
                    </a:solidFill>
                    <a:prstDash val="dash"/>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'35. Infection trend_by sex'!$B$35:$R$35</c15:sqref>
                        </c15:formulaRef>
                      </c:ext>
                    </c:extLst>
                    <c:numCache>
                      <c:formatCode>General</c:formatCode>
                      <c:ptCount val="7"/>
                      <c:pt idx="0">
                        <c:v>2010.0</c:v>
                      </c:pt>
                      <c:pt idx="1">
                        <c:v>2011.0</c:v>
                      </c:pt>
                      <c:pt idx="2">
                        <c:v>2012.0</c:v>
                      </c:pt>
                      <c:pt idx="3">
                        <c:v>2013.0</c:v>
                      </c:pt>
                      <c:pt idx="4">
                        <c:v>2014.0</c:v>
                      </c:pt>
                      <c:pt idx="5">
                        <c:v>2015.0</c:v>
                      </c:pt>
                      <c:pt idx="6">
                        <c:v>2016.0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'35.2 Death trend_by sex'!$B$36:$R$36</c15:sqref>
                        </c15:formulaRef>
                      </c:ext>
                    </c:extLst>
                    <c:numCache>
                      <c:formatCode>_(* #,##0_);_(* \(#,##0\);_(* "-"??_);_(@_)</c:formatCode>
                      <c:ptCount val="7"/>
                      <c:pt idx="0">
                        <c:v>13416.14127</c:v>
                      </c:pt>
                      <c:pt idx="1">
                        <c:v>13681.05324</c:v>
                      </c:pt>
                      <c:pt idx="2">
                        <c:v>13781.91844</c:v>
                      </c:pt>
                      <c:pt idx="3">
                        <c:v>13361.20837</c:v>
                      </c:pt>
                      <c:pt idx="4">
                        <c:v>13121.58944</c:v>
                      </c:pt>
                      <c:pt idx="5">
                        <c:v>13124.85082</c:v>
                      </c:pt>
                      <c:pt idx="6">
                        <c:v>13029.21195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3-4C1B-4922-8EB1-815AD39A83DA}"/>
                  </c:ext>
                </c:extLst>
              </c15:ser>
            </c15:filteredLineSeries>
          </c:ext>
        </c:extLst>
      </c:lineChart>
      <c:catAx>
        <c:axId val="15164900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bg2">
                    <a:lumMod val="10000"/>
                  </a:schemeClr>
                </a:solidFill>
                <a:latin typeface="+mn-lt"/>
                <a:ea typeface="+mn-ea"/>
                <a:cs typeface="+mn-cs"/>
              </a:defRPr>
            </a:pPr>
            <a:endParaRPr lang="en-US"/>
          </a:p>
        </c:txPr>
        <c:crossAx val="151653872"/>
        <c:crosses val="autoZero"/>
        <c:auto val="1"/>
        <c:lblAlgn val="ctr"/>
        <c:lblOffset val="100"/>
        <c:noMultiLvlLbl val="0"/>
      </c:catAx>
      <c:valAx>
        <c:axId val="151653872"/>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51649008"/>
        <c:crosses val="autoZero"/>
        <c:crossBetween val="midCat"/>
      </c:valAx>
      <c:valAx>
        <c:axId val="151658560"/>
        <c:scaling>
          <c:orientation val="minMax"/>
        </c:scaling>
        <c:delete val="1"/>
        <c:axPos val="r"/>
        <c:numFmt formatCode="_(* #,##0_);_(* \(#,##0\);_(* &quot;-&quot;??_);_(@_)" sourceLinked="1"/>
        <c:majorTickMark val="out"/>
        <c:minorTickMark val="none"/>
        <c:tickLblPos val="nextTo"/>
        <c:crossAx val="151662304"/>
        <c:crosses val="max"/>
        <c:crossBetween val="between"/>
      </c:valAx>
      <c:catAx>
        <c:axId val="151662304"/>
        <c:scaling>
          <c:orientation val="minMax"/>
        </c:scaling>
        <c:delete val="1"/>
        <c:axPos val="b"/>
        <c:numFmt formatCode="General" sourceLinked="1"/>
        <c:majorTickMark val="out"/>
        <c:minorTickMark val="none"/>
        <c:tickLblPos val="nextTo"/>
        <c:crossAx val="151658560"/>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t"/>
      <c:layout/>
      <c:overlay val="0"/>
      <c:txPr>
        <a:bodyPr/>
        <a:lstStyle/>
        <a:p>
          <a:pPr>
            <a:defRPr>
              <a:solidFill>
                <a:schemeClr val="bg2">
                  <a:lumMod val="10000"/>
                </a:schemeClr>
              </a:solidFill>
            </a:defRPr>
          </a:pPr>
          <a:endParaRPr lang="en-US"/>
        </a:p>
      </c:txPr>
    </c:legend>
    <c:plotVisOnly val="0"/>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 90-90-90_Reg'!$D$36</c:f>
              <c:strCache>
                <c:ptCount val="1"/>
                <c:pt idx="0">
                  <c:v>Percentage who know their status</c:v>
                </c:pt>
              </c:strCache>
            </c:strRef>
          </c:tx>
          <c:spPr>
            <a:solidFill>
              <a:srgbClr val="139CE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 90-90-90_Reg'!$C$37,'1. 90-90-90_Reg'!$C$39:$C$45)</c:f>
              <c:strCache>
                <c:ptCount val="8"/>
                <c:pt idx="0">
                  <c:v>Western Europe</c:v>
                </c:pt>
                <c:pt idx="1">
                  <c:v>Latin America and the Caribbean</c:v>
                </c:pt>
                <c:pt idx="2">
                  <c:v>Eastern and Southern Africa</c:v>
                </c:pt>
                <c:pt idx="3">
                  <c:v>South Asia</c:v>
                </c:pt>
                <c:pt idx="4">
                  <c:v>Middle East and North Africa</c:v>
                </c:pt>
                <c:pt idx="5">
                  <c:v>East Asia and the Pacific</c:v>
                </c:pt>
                <c:pt idx="6">
                  <c:v>Eastern Europe and Central Asia</c:v>
                </c:pt>
                <c:pt idx="7">
                  <c:v>West and Central Africa</c:v>
                </c:pt>
              </c:strCache>
            </c:strRef>
          </c:cat>
          <c:val>
            <c:numRef>
              <c:f>('1. 90-90-90_Reg'!$D$37,'1. 90-90-90_Reg'!$D$39:$D$45)</c:f>
              <c:numCache>
                <c:formatCode>0%</c:formatCode>
                <c:ptCount val="8"/>
                <c:pt idx="0">
                  <c:v>0.885207100591716</c:v>
                </c:pt>
                <c:pt idx="1">
                  <c:v>0.780676328502415</c:v>
                </c:pt>
                <c:pt idx="2">
                  <c:v>0.756820151955535</c:v>
                </c:pt>
                <c:pt idx="3">
                  <c:v>0.728496959165943</c:v>
                </c:pt>
                <c:pt idx="4">
                  <c:v>0.726666666666667</c:v>
                </c:pt>
                <c:pt idx="5">
                  <c:v>0.689358652812612</c:v>
                </c:pt>
                <c:pt idx="6">
                  <c:v>0.630162703379224</c:v>
                </c:pt>
                <c:pt idx="7">
                  <c:v>0.414412928759894</c:v>
                </c:pt>
              </c:numCache>
            </c:numRef>
          </c:val>
          <c:extLst xmlns:c16r2="http://schemas.microsoft.com/office/drawing/2015/06/chart">
            <c:ext xmlns:c16="http://schemas.microsoft.com/office/drawing/2014/chart" uri="{C3380CC4-5D6E-409C-BE32-E72D297353CC}">
              <c16:uniqueId val="{00000000-665D-4537-9767-4CF9A7EDA698}"/>
            </c:ext>
          </c:extLst>
        </c:ser>
        <c:ser>
          <c:idx val="2"/>
          <c:order val="1"/>
          <c:tx>
            <c:strRef>
              <c:f>'1. 90-90-90_Reg'!$E$36</c:f>
              <c:strCache>
                <c:ptCount val="1"/>
                <c:pt idx="0">
                  <c:v>Percentage who are on ART</c:v>
                </c:pt>
              </c:strCache>
            </c:strRef>
          </c:tx>
          <c:spPr>
            <a:solidFill>
              <a:srgbClr val="70B2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 90-90-90_Reg'!$C$37,'1. 90-90-90_Reg'!$C$39:$C$45)</c:f>
              <c:strCache>
                <c:ptCount val="8"/>
                <c:pt idx="0">
                  <c:v>Western Europe</c:v>
                </c:pt>
                <c:pt idx="1">
                  <c:v>Latin America and the Caribbean</c:v>
                </c:pt>
                <c:pt idx="2">
                  <c:v>Eastern and Southern Africa</c:v>
                </c:pt>
                <c:pt idx="3">
                  <c:v>South Asia</c:v>
                </c:pt>
                <c:pt idx="4">
                  <c:v>Middle East and North Africa</c:v>
                </c:pt>
                <c:pt idx="5">
                  <c:v>East Asia and the Pacific</c:v>
                </c:pt>
                <c:pt idx="6">
                  <c:v>Eastern Europe and Central Asia</c:v>
                </c:pt>
                <c:pt idx="7">
                  <c:v>West and Central Africa</c:v>
                </c:pt>
              </c:strCache>
            </c:strRef>
          </c:cat>
          <c:val>
            <c:numRef>
              <c:f>('1. 90-90-90_Reg'!$E$37,'1. 90-90-90_Reg'!$E$39:$E$45)</c:f>
              <c:numCache>
                <c:formatCode>0%</c:formatCode>
                <c:ptCount val="8"/>
                <c:pt idx="0">
                  <c:v>0.772781065088757</c:v>
                </c:pt>
                <c:pt idx="1">
                  <c:v>0.570531400966184</c:v>
                </c:pt>
                <c:pt idx="2">
                  <c:v>0.597929733312937</c:v>
                </c:pt>
                <c:pt idx="3">
                  <c:v>0.46133796698523</c:v>
                </c:pt>
                <c:pt idx="4">
                  <c:v>0.326666666666667</c:v>
                </c:pt>
                <c:pt idx="5">
                  <c:v>0.475815120028664</c:v>
                </c:pt>
                <c:pt idx="6">
                  <c:v>0.28973717146433</c:v>
                </c:pt>
                <c:pt idx="7">
                  <c:v>0.342183377308707</c:v>
                </c:pt>
              </c:numCache>
            </c:numRef>
          </c:val>
          <c:extLst xmlns:c16r2="http://schemas.microsoft.com/office/drawing/2015/06/chart">
            <c:ext xmlns:c16="http://schemas.microsoft.com/office/drawing/2014/chart" uri="{C3380CC4-5D6E-409C-BE32-E72D297353CC}">
              <c16:uniqueId val="{00000001-665D-4537-9767-4CF9A7EDA698}"/>
            </c:ext>
          </c:extLst>
        </c:ser>
        <c:ser>
          <c:idx val="3"/>
          <c:order val="2"/>
          <c:tx>
            <c:strRef>
              <c:f>'1. 90-90-90_Reg'!$F$36</c:f>
              <c:strCache>
                <c:ptCount val="1"/>
                <c:pt idx="0">
                  <c:v>Percentage who are on ART and virally suppressed</c:v>
                </c:pt>
              </c:strCache>
            </c:strRef>
          </c:tx>
          <c:spPr>
            <a:solidFill>
              <a:srgbClr val="FEBC0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 90-90-90_Reg'!$C$37,'1. 90-90-90_Reg'!$C$39:$C$45)</c:f>
              <c:strCache>
                <c:ptCount val="8"/>
                <c:pt idx="0">
                  <c:v>Western Europe</c:v>
                </c:pt>
                <c:pt idx="1">
                  <c:v>Latin America and the Caribbean</c:v>
                </c:pt>
                <c:pt idx="2">
                  <c:v>Eastern and Southern Africa</c:v>
                </c:pt>
                <c:pt idx="3">
                  <c:v>South Asia</c:v>
                </c:pt>
                <c:pt idx="4">
                  <c:v>Middle East and North Africa</c:v>
                </c:pt>
                <c:pt idx="5">
                  <c:v>East Asia and the Pacific</c:v>
                </c:pt>
                <c:pt idx="6">
                  <c:v>Eastern Europe and Central Asia</c:v>
                </c:pt>
                <c:pt idx="7">
                  <c:v>West and Central Africa</c:v>
                </c:pt>
              </c:strCache>
            </c:strRef>
          </c:cat>
          <c:val>
            <c:numRef>
              <c:f>('1. 90-90-90_Reg'!$F$37,'1. 90-90-90_Reg'!$F$39:$F$45)</c:f>
              <c:numCache>
                <c:formatCode>0%</c:formatCode>
                <c:ptCount val="8"/>
                <c:pt idx="0">
                  <c:v>0.661538461538461</c:v>
                </c:pt>
                <c:pt idx="1">
                  <c:v>0.441545893719807</c:v>
                </c:pt>
                <c:pt idx="2">
                  <c:v>0.49885268471776</c:v>
                </c:pt>
                <c:pt idx="3">
                  <c:v>0.380538662033015</c:v>
                </c:pt>
                <c:pt idx="4">
                  <c:v>0.222666666666667</c:v>
                </c:pt>
                <c:pt idx="5">
                  <c:v>0.393049086348979</c:v>
                </c:pt>
                <c:pt idx="6">
                  <c:v>0.225907384230288</c:v>
                </c:pt>
                <c:pt idx="7">
                  <c:v>0.24967018469657</c:v>
                </c:pt>
              </c:numCache>
            </c:numRef>
          </c:val>
          <c:extLst xmlns:c16r2="http://schemas.microsoft.com/office/drawing/2015/06/chart">
            <c:ext xmlns:c16="http://schemas.microsoft.com/office/drawing/2014/chart" uri="{C3380CC4-5D6E-409C-BE32-E72D297353CC}">
              <c16:uniqueId val="{00000002-665D-4537-9767-4CF9A7EDA698}"/>
            </c:ext>
          </c:extLst>
        </c:ser>
        <c:dLbls>
          <c:dLblPos val="outEnd"/>
          <c:showLegendKey val="0"/>
          <c:showVal val="1"/>
          <c:showCatName val="0"/>
          <c:showSerName val="0"/>
          <c:showPercent val="0"/>
          <c:showBubbleSize val="0"/>
        </c:dLbls>
        <c:gapWidth val="219"/>
        <c:overlap val="-27"/>
        <c:axId val="121458848"/>
        <c:axId val="121463824"/>
      </c:barChart>
      <c:catAx>
        <c:axId val="12145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21463824"/>
        <c:crosses val="autoZero"/>
        <c:auto val="1"/>
        <c:lblAlgn val="ctr"/>
        <c:lblOffset val="100"/>
        <c:noMultiLvlLbl val="0"/>
      </c:catAx>
      <c:valAx>
        <c:axId val="121463824"/>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21458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legend>
    <c:plotVisOnly val="0"/>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21561165521944"/>
          <c:y val="0.243544239711153"/>
          <c:w val="0.892686650743403"/>
          <c:h val="0.681334718946933"/>
        </c:manualLayout>
      </c:layout>
      <c:areaChart>
        <c:grouping val="standard"/>
        <c:varyColors val="0"/>
        <c:ser>
          <c:idx val="1"/>
          <c:order val="3"/>
          <c:tx>
            <c:strRef>
              <c:f>'Figure 1 Projections'!$N$34</c:f>
              <c:strCache>
                <c:ptCount val="1"/>
                <c:pt idx="0">
                  <c:v>Infections averted: super-fast-track scenario</c:v>
                </c:pt>
              </c:strCache>
            </c:strRef>
          </c:tx>
          <c:spPr>
            <a:pattFill prst="dashVert">
              <a:fgClr>
                <a:schemeClr val="accent3"/>
              </a:fgClr>
              <a:bgClr>
                <a:schemeClr val="bg1"/>
              </a:bgClr>
            </a:pattFill>
            <a:ln>
              <a:noFill/>
            </a:ln>
            <a:effectLst/>
          </c:spPr>
          <c:dLbls>
            <c:dLbl>
              <c:idx val="6"/>
              <c:delete val="1"/>
              <c:extLst xmlns:c16r2="http://schemas.microsoft.com/office/drawing/2015/06/chart">
                <c:ext xmlns:c16="http://schemas.microsoft.com/office/drawing/2014/chart" uri="{C3380CC4-5D6E-409C-BE32-E72D297353CC}">
                  <c16:uniqueId val="{00000000-4F8C-4F2A-916B-C2EFB445F686}"/>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1-4F8C-4F2A-916B-C2EFB445F686}"/>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2-4F8C-4F2A-916B-C2EFB445F686}"/>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3-4F8C-4F2A-916B-C2EFB445F686}"/>
                </c:ext>
                <c:ext xmlns:c15="http://schemas.microsoft.com/office/drawing/2012/chart" uri="{CE6537A1-D6FC-4f65-9D91-7224C49458BB}"/>
              </c:extLst>
            </c:dLbl>
            <c:dLbl>
              <c:idx val="10"/>
              <c:layout>
                <c:manualLayout>
                  <c:x val="-0.19182252440748"/>
                  <c:y val="0.0998308270787092"/>
                </c:manualLayout>
              </c:layout>
              <c:tx>
                <c:rich>
                  <a:bodyPr rot="0" spcFirstLastPara="1" vertOverflow="clip" horzOverflow="clip" vert="horz" wrap="square" lIns="38100" tIns="19050" rIns="38100" bIns="19050" anchor="ctr" anchorCtr="1">
                    <a:spAutoFit/>
                  </a:bodyPr>
                  <a:lstStyle/>
                  <a:p>
                    <a:pPr>
                      <a:defRPr sz="1200" b="0" i="0" u="none" strike="noStrike" kern="1200" baseline="0">
                        <a:solidFill>
                          <a:schemeClr val="bg2">
                            <a:lumMod val="10000"/>
                          </a:schemeClr>
                        </a:solidFill>
                        <a:latin typeface="+mn-lt"/>
                        <a:ea typeface="+mn-ea"/>
                        <a:cs typeface="+mn-cs"/>
                      </a:defRPr>
                    </a:pPr>
                    <a:r>
                      <a:rPr lang="en-US" sz="1200">
                        <a:solidFill>
                          <a:schemeClr val="bg2">
                            <a:lumMod val="10000"/>
                          </a:schemeClr>
                        </a:solidFill>
                      </a:rPr>
                      <a:t>Need: 640,000 infections averted by 2020</a:t>
                    </a:r>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bg2">
                          <a:lumMod val="10000"/>
                        </a:schemeClr>
                      </a:solidFill>
                      <a:latin typeface="+mn-lt"/>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4F8C-4F2A-916B-C2EFB445F686}"/>
                </c:ext>
                <c:ext xmlns:c15="http://schemas.microsoft.com/office/drawing/2012/chart" uri="{CE6537A1-D6FC-4f65-9D91-7224C49458BB}">
                  <c15:spPr xmlns:c15="http://schemas.microsoft.com/office/drawing/2012/chart">
                    <a:prstGeom prst="wedgeRectCallout">
                      <a:avLst>
                        <a:gd name="adj1" fmla="val 59807"/>
                        <a:gd name="adj2" fmla="val -225809"/>
                      </a:avLst>
                    </a:prstGeom>
                    <a:noFill/>
                    <a:ln>
                      <a:noFill/>
                    </a:ln>
                  </c15:spPr>
                  <c15:layout>
                    <c:manualLayout>
                      <c:w val="0.212887489117074"/>
                      <c:h val="0.122551191442415"/>
                    </c:manualLayout>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2">
                        <a:lumMod val="10000"/>
                      </a:schemeClr>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'Figure 1 Projections'!$O$34:$Y$34</c:f>
              <c:numCache>
                <c:formatCode>General</c:formatCode>
                <c:ptCount val="11"/>
                <c:pt idx="6" formatCode="#,##0">
                  <c:v>358478.57729</c:v>
                </c:pt>
                <c:pt idx="7" formatCode="#,##0">
                  <c:v>347438.0035422387</c:v>
                </c:pt>
                <c:pt idx="8" formatCode="#,##0">
                  <c:v>336737.4620206741</c:v>
                </c:pt>
                <c:pt idx="9" formatCode="#,##0">
                  <c:v>326366.480270025</c:v>
                </c:pt>
                <c:pt idx="10" formatCode="#,##0">
                  <c:v>316314.9083700854</c:v>
                </c:pt>
              </c:numCache>
            </c:numRef>
          </c:val>
          <c:extLst xmlns:c16r2="http://schemas.microsoft.com/office/drawing/2015/06/chart">
            <c:ext xmlns:c16="http://schemas.microsoft.com/office/drawing/2014/chart" uri="{C3380CC4-5D6E-409C-BE32-E72D297353CC}">
              <c16:uniqueId val="{00000005-4F8C-4F2A-916B-C2EFB445F686}"/>
            </c:ext>
          </c:extLst>
        </c:ser>
        <c:ser>
          <c:idx val="3"/>
          <c:order val="4"/>
          <c:tx>
            <c:strRef>
              <c:f>'Figure 1 Projections'!$N$35</c:f>
              <c:strCache>
                <c:ptCount val="1"/>
                <c:pt idx="0">
                  <c:v>Shaded</c:v>
                </c:pt>
              </c:strCache>
            </c:strRef>
          </c:tx>
          <c:spPr>
            <a:solidFill>
              <a:schemeClr val="bg1"/>
            </a:solidFill>
            <a:ln>
              <a:noFill/>
            </a:ln>
            <a:effectLst/>
          </c:spPr>
          <c:val>
            <c:numRef>
              <c:f>'Figure 1 Projections'!$O$35:$Y$35</c:f>
              <c:numCache>
                <c:formatCode>General</c:formatCode>
                <c:ptCount val="11"/>
                <c:pt idx="6" formatCode="#,##0">
                  <c:v>358478.57729</c:v>
                </c:pt>
                <c:pt idx="7" formatCode="#,##0">
                  <c:v>260523.8007864456</c:v>
                </c:pt>
                <c:pt idx="8" formatCode="#,##0">
                  <c:v>189335.3050252382</c:v>
                </c:pt>
                <c:pt idx="9" formatCode="#,##0">
                  <c:v>137599.1660676903</c:v>
                </c:pt>
                <c:pt idx="10" formatCode="#,##0">
                  <c:v>100000.0</c:v>
                </c:pt>
              </c:numCache>
            </c:numRef>
          </c:val>
          <c:extLst xmlns:c16r2="http://schemas.microsoft.com/office/drawing/2015/06/chart">
            <c:ext xmlns:c16="http://schemas.microsoft.com/office/drawing/2014/chart" uri="{C3380CC4-5D6E-409C-BE32-E72D297353CC}">
              <c16:uniqueId val="{00000006-4F8C-4F2A-916B-C2EFB445F686}"/>
            </c:ext>
          </c:extLst>
        </c:ser>
        <c:dLbls>
          <c:showLegendKey val="0"/>
          <c:showVal val="0"/>
          <c:showCatName val="0"/>
          <c:showSerName val="0"/>
          <c:showPercent val="0"/>
          <c:showBubbleSize val="0"/>
        </c:dLbls>
        <c:axId val="133938112"/>
        <c:axId val="133942112"/>
      </c:areaChart>
      <c:lineChart>
        <c:grouping val="standard"/>
        <c:varyColors val="0"/>
        <c:ser>
          <c:idx val="0"/>
          <c:order val="0"/>
          <c:tx>
            <c:strRef>
              <c:f>'Figure 1 Projections'!$N$31</c:f>
              <c:strCache>
                <c:ptCount val="1"/>
                <c:pt idx="0">
                  <c:v>New infections 2010–2016</c:v>
                </c:pt>
              </c:strCache>
            </c:strRef>
          </c:tx>
          <c:spPr>
            <a:ln w="28575" cap="rnd">
              <a:solidFill>
                <a:schemeClr val="accent1"/>
              </a:solidFill>
              <a:round/>
            </a:ln>
            <a:effectLst/>
          </c:spPr>
          <c:marker>
            <c:symbol val="none"/>
          </c:marker>
          <c:dLbls>
            <c:dLbl>
              <c:idx val="0"/>
              <c:layout/>
              <c:tx>
                <c:rich>
                  <a:bodyPr/>
                  <a:lstStyle/>
                  <a:p>
                    <a:r>
                      <a:rPr lang="en-US"/>
                      <a:t>430,000</a:t>
                    </a:r>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F8C-4F2A-916B-C2EFB445F68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lumMod val="10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1 Projections'!$O$30:$Y$30</c:f>
              <c:numCache>
                <c:formatCode>General</c:formatCode>
                <c:ptCount val="11"/>
                <c:pt idx="0">
                  <c:v>2010.0</c:v>
                </c:pt>
                <c:pt idx="1">
                  <c:v>2011.0</c:v>
                </c:pt>
                <c:pt idx="2">
                  <c:v>2012.0</c:v>
                </c:pt>
                <c:pt idx="3">
                  <c:v>2013.0</c:v>
                </c:pt>
                <c:pt idx="4">
                  <c:v>2014.0</c:v>
                </c:pt>
                <c:pt idx="5">
                  <c:v>2015.0</c:v>
                </c:pt>
                <c:pt idx="6">
                  <c:v>2016.0</c:v>
                </c:pt>
                <c:pt idx="7">
                  <c:v>2017.0</c:v>
                </c:pt>
                <c:pt idx="8">
                  <c:v>2018.0</c:v>
                </c:pt>
                <c:pt idx="9">
                  <c:v>2019.0</c:v>
                </c:pt>
                <c:pt idx="10">
                  <c:v>2020.0</c:v>
                </c:pt>
              </c:numCache>
            </c:numRef>
          </c:cat>
          <c:val>
            <c:numRef>
              <c:f>'Figure 1 Projections'!$O$31:$Y$31</c:f>
              <c:numCache>
                <c:formatCode>#,##0</c:formatCode>
                <c:ptCount val="11"/>
                <c:pt idx="0">
                  <c:v>432492.4459</c:v>
                </c:pt>
                <c:pt idx="1">
                  <c:v>422105.9056</c:v>
                </c:pt>
                <c:pt idx="2">
                  <c:v>412696.93903</c:v>
                </c:pt>
                <c:pt idx="3">
                  <c:v>399869.75369</c:v>
                </c:pt>
                <c:pt idx="4">
                  <c:v>387115.6294600001</c:v>
                </c:pt>
                <c:pt idx="5">
                  <c:v>375252.12604</c:v>
                </c:pt>
                <c:pt idx="6">
                  <c:v>358478.57729</c:v>
                </c:pt>
              </c:numCache>
            </c:numRef>
          </c:val>
          <c:smooth val="0"/>
          <c:extLst xmlns:c16r2="http://schemas.microsoft.com/office/drawing/2015/06/chart">
            <c:ext xmlns:c16="http://schemas.microsoft.com/office/drawing/2014/chart" uri="{C3380CC4-5D6E-409C-BE32-E72D297353CC}">
              <c16:uniqueId val="{00000009-4F8C-4F2A-916B-C2EFB445F686}"/>
            </c:ext>
          </c:extLst>
        </c:ser>
        <c:ser>
          <c:idx val="4"/>
          <c:order val="1"/>
          <c:tx>
            <c:strRef>
              <c:f>'Figure 1 Projections'!$N$32</c:f>
              <c:strCache>
                <c:ptCount val="1"/>
                <c:pt idx="0">
                  <c:v>Infections: status quo scenario</c:v>
                </c:pt>
              </c:strCache>
            </c:strRef>
          </c:tx>
          <c:spPr>
            <a:ln w="28575" cap="rnd">
              <a:solidFill>
                <a:schemeClr val="accent1"/>
              </a:solidFill>
              <a:prstDash val="sysDash"/>
              <a:round/>
            </a:ln>
            <a:effectLst/>
          </c:spPr>
          <c:marker>
            <c:symbol val="none"/>
          </c:marker>
          <c:dLbls>
            <c:dLbl>
              <c:idx val="10"/>
              <c:layout/>
              <c:tx>
                <c:rich>
                  <a:bodyPr/>
                  <a:lstStyle/>
                  <a:p>
                    <a:r>
                      <a:rPr lang="en-US"/>
                      <a:t>320,000</a:t>
                    </a:r>
                  </a:p>
                </c:rich>
              </c:tx>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lumMod val="10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'Figure 1 Projections'!$O$32:$Y$32</c:f>
              <c:numCache>
                <c:formatCode>General</c:formatCode>
                <c:ptCount val="11"/>
                <c:pt idx="6" formatCode="#,##0">
                  <c:v>358478.57729</c:v>
                </c:pt>
                <c:pt idx="7" formatCode="#,##0">
                  <c:v>347438.0035422387</c:v>
                </c:pt>
                <c:pt idx="8" formatCode="#,##0">
                  <c:v>336737.4620206741</c:v>
                </c:pt>
                <c:pt idx="9" formatCode="#,##0">
                  <c:v>326366.480270025</c:v>
                </c:pt>
                <c:pt idx="10" formatCode="#,##0">
                  <c:v>316314.9083700854</c:v>
                </c:pt>
              </c:numCache>
            </c:numRef>
          </c:val>
          <c:smooth val="0"/>
          <c:extLst xmlns:c16r2="http://schemas.microsoft.com/office/drawing/2015/06/chart">
            <c:ext xmlns:c16="http://schemas.microsoft.com/office/drawing/2014/chart" uri="{C3380CC4-5D6E-409C-BE32-E72D297353CC}">
              <c16:uniqueId val="{00000000-8714-4F85-9DB1-75288E699D02}"/>
            </c:ext>
          </c:extLst>
        </c:ser>
        <c:ser>
          <c:idx val="2"/>
          <c:order val="2"/>
          <c:tx>
            <c:strRef>
              <c:f>'Figure 1 Projections'!$N$33</c:f>
              <c:strCache>
                <c:ptCount val="1"/>
                <c:pt idx="0">
                  <c:v>Infections: super-fast-track scenario</c:v>
                </c:pt>
              </c:strCache>
            </c:strRef>
          </c:tx>
          <c:spPr>
            <a:ln w="28575" cap="rnd">
              <a:solidFill>
                <a:srgbClr val="FF0000"/>
              </a:solidFill>
              <a:prstDash val="sysDash"/>
              <a:round/>
            </a:ln>
            <a:effectLst/>
          </c:spPr>
          <c:marker>
            <c:symbol val="none"/>
          </c:marker>
          <c:dLbls>
            <c:dLbl>
              <c:idx val="6"/>
              <c:layout/>
              <c:tx>
                <c:rich>
                  <a:bodyPr/>
                  <a:lstStyle/>
                  <a:p>
                    <a:r>
                      <a:rPr lang="en-US"/>
                      <a:t>360,000</a:t>
                    </a:r>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F8C-4F2A-916B-C2EFB445F686}"/>
                </c:ext>
                <c:ext xmlns:c15="http://schemas.microsoft.com/office/drawing/2012/chart" uri="{CE6537A1-D6FC-4f65-9D91-7224C49458BB}">
                  <c15:layout/>
                </c:ext>
              </c:extLst>
            </c:dLbl>
            <c:dLbl>
              <c:idx val="10"/>
              <c:layout/>
              <c:tx>
                <c:rich>
                  <a:bodyPr/>
                  <a:lstStyle/>
                  <a:p>
                    <a:r>
                      <a:rPr lang="en-US" b="0"/>
                      <a:t>100,000</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4F8C-4F2A-916B-C2EFB445F68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lumMod val="10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1 Projections'!$O$30:$Y$30</c:f>
              <c:numCache>
                <c:formatCode>General</c:formatCode>
                <c:ptCount val="11"/>
                <c:pt idx="0">
                  <c:v>2010.0</c:v>
                </c:pt>
                <c:pt idx="1">
                  <c:v>2011.0</c:v>
                </c:pt>
                <c:pt idx="2">
                  <c:v>2012.0</c:v>
                </c:pt>
                <c:pt idx="3">
                  <c:v>2013.0</c:v>
                </c:pt>
                <c:pt idx="4">
                  <c:v>2014.0</c:v>
                </c:pt>
                <c:pt idx="5">
                  <c:v>2015.0</c:v>
                </c:pt>
                <c:pt idx="6">
                  <c:v>2016.0</c:v>
                </c:pt>
                <c:pt idx="7">
                  <c:v>2017.0</c:v>
                </c:pt>
                <c:pt idx="8">
                  <c:v>2018.0</c:v>
                </c:pt>
                <c:pt idx="9">
                  <c:v>2019.0</c:v>
                </c:pt>
                <c:pt idx="10">
                  <c:v>2020.0</c:v>
                </c:pt>
              </c:numCache>
            </c:numRef>
          </c:cat>
          <c:val>
            <c:numRef>
              <c:f>'Figure 1 Projections'!$O$33:$Y$33</c:f>
              <c:numCache>
                <c:formatCode>General</c:formatCode>
                <c:ptCount val="11"/>
                <c:pt idx="6" formatCode="#,##0">
                  <c:v>358478.57729</c:v>
                </c:pt>
                <c:pt idx="7" formatCode="#,##0">
                  <c:v>260523.8007864456</c:v>
                </c:pt>
                <c:pt idx="8" formatCode="#,##0">
                  <c:v>189335.3050252382</c:v>
                </c:pt>
                <c:pt idx="9" formatCode="#,##0">
                  <c:v>137599.1660676903</c:v>
                </c:pt>
                <c:pt idx="10" formatCode="#,##0">
                  <c:v>100000.0</c:v>
                </c:pt>
              </c:numCache>
            </c:numRef>
          </c:val>
          <c:smooth val="0"/>
          <c:extLst xmlns:c16r2="http://schemas.microsoft.com/office/drawing/2015/06/chart">
            <c:ext xmlns:c16="http://schemas.microsoft.com/office/drawing/2014/chart" uri="{C3380CC4-5D6E-409C-BE32-E72D297353CC}">
              <c16:uniqueId val="{0000000C-4F8C-4F2A-916B-C2EFB445F686}"/>
            </c:ext>
          </c:extLst>
        </c:ser>
        <c:dLbls>
          <c:showLegendKey val="0"/>
          <c:showVal val="0"/>
          <c:showCatName val="0"/>
          <c:showSerName val="0"/>
          <c:showPercent val="0"/>
          <c:showBubbleSize val="0"/>
        </c:dLbls>
        <c:marker val="1"/>
        <c:smooth val="0"/>
        <c:axId val="133938112"/>
        <c:axId val="133942112"/>
        <c:extLst xmlns:c16r2="http://schemas.microsoft.com/office/drawing/2015/06/chart"/>
      </c:lineChart>
      <c:catAx>
        <c:axId val="13393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33942112"/>
        <c:crosses val="autoZero"/>
        <c:auto val="1"/>
        <c:lblAlgn val="ctr"/>
        <c:lblOffset val="100"/>
        <c:noMultiLvlLbl val="0"/>
      </c:catAx>
      <c:valAx>
        <c:axId val="133942112"/>
        <c:scaling>
          <c:orientation val="minMax"/>
          <c:max val="500000.0"/>
          <c:min val="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33938112"/>
        <c:crosses val="autoZero"/>
        <c:crossBetween val="between"/>
        <c:majorUnit val="100000.0"/>
      </c:valAx>
      <c:spPr>
        <a:noFill/>
        <a:ln>
          <a:noFill/>
        </a:ln>
        <a:effectLst/>
      </c:spPr>
    </c:plotArea>
    <c:legend>
      <c:legendPos val="t"/>
      <c:legendEntry>
        <c:idx val="0"/>
        <c:delete val="1"/>
      </c:legendEntry>
      <c:legendEntry>
        <c:idx val="1"/>
        <c:delete val="1"/>
      </c:legendEntry>
      <c:layout/>
      <c:overlay val="0"/>
      <c:spPr>
        <a:noFill/>
        <a:ln>
          <a:noFill/>
        </a:ln>
        <a:effectLst/>
      </c:spPr>
      <c:txPr>
        <a:bodyPr rot="0" spcFirstLastPara="1" vertOverflow="ellipsis" vert="horz" wrap="square" anchor="ctr" anchorCtr="1"/>
        <a:lstStyle/>
        <a:p>
          <a:pPr>
            <a:defRPr sz="1000" b="0" i="0" u="none" strike="noStrike" kern="1200" baseline="0">
              <a:solidFill>
                <a:schemeClr val="bg2">
                  <a:lumMod val="10000"/>
                </a:schemeClr>
              </a:solidFill>
              <a:latin typeface="+mn-lt"/>
              <a:ea typeface="+mn-ea"/>
              <a:cs typeface="+mn-cs"/>
            </a:defRPr>
          </a:pPr>
          <a:endParaRPr lang="en-US"/>
        </a:p>
      </c:txPr>
    </c:legend>
    <c:plotVisOnly val="0"/>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'36. Allin Demog Projections'!$A$37</c:f>
              <c:strCache>
                <c:ptCount val="1"/>
                <c:pt idx="0">
                  <c:v>2000-2016 Trend</c:v>
                </c:pt>
              </c:strCache>
            </c:strRef>
          </c:tx>
          <c:spPr>
            <a:ln w="28575" cap="rnd">
              <a:solidFill>
                <a:srgbClr val="139CEB"/>
              </a:solidFill>
              <a:round/>
            </a:ln>
            <a:effectLst/>
          </c:spPr>
          <c:marker>
            <c:symbol val="none"/>
          </c:marker>
          <c:cat>
            <c:numRef>
              <c:f>'36. Allin Demog Projections'!$B$36:$AF$36</c:f>
              <c:numCache>
                <c:formatCode>General</c:formatCode>
                <c:ptCount val="31"/>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pt idx="17">
                  <c:v>2017.0</c:v>
                </c:pt>
                <c:pt idx="18">
                  <c:v>2018.0</c:v>
                </c:pt>
                <c:pt idx="19">
                  <c:v>2019.0</c:v>
                </c:pt>
                <c:pt idx="20">
                  <c:v>2020.0</c:v>
                </c:pt>
                <c:pt idx="21">
                  <c:v>2021.0</c:v>
                </c:pt>
                <c:pt idx="22">
                  <c:v>2022.0</c:v>
                </c:pt>
                <c:pt idx="23">
                  <c:v>2023.0</c:v>
                </c:pt>
                <c:pt idx="24">
                  <c:v>2024.0</c:v>
                </c:pt>
                <c:pt idx="25">
                  <c:v>2025.0</c:v>
                </c:pt>
                <c:pt idx="26">
                  <c:v>2026.0</c:v>
                </c:pt>
                <c:pt idx="27">
                  <c:v>2027.0</c:v>
                </c:pt>
                <c:pt idx="28">
                  <c:v>2028.0</c:v>
                </c:pt>
                <c:pt idx="29">
                  <c:v>2029.0</c:v>
                </c:pt>
                <c:pt idx="30">
                  <c:v>2030.0</c:v>
                </c:pt>
              </c:numCache>
            </c:numRef>
          </c:cat>
          <c:val>
            <c:numRef>
              <c:f>'36. Allin Demog Projections'!$B$37:$AF$37</c:f>
              <c:numCache>
                <c:formatCode>General</c:formatCode>
                <c:ptCount val="31"/>
                <c:pt idx="0">
                  <c:v>469613.5195300001</c:v>
                </c:pt>
                <c:pt idx="1">
                  <c:v>437408.9828399998</c:v>
                </c:pt>
                <c:pt idx="2">
                  <c:v>411367.6953599999</c:v>
                </c:pt>
                <c:pt idx="3">
                  <c:v>388756.09898</c:v>
                </c:pt>
                <c:pt idx="4">
                  <c:v>366260.90317</c:v>
                </c:pt>
                <c:pt idx="5">
                  <c:v>352437.21465</c:v>
                </c:pt>
                <c:pt idx="6">
                  <c:v>337750.0615800001</c:v>
                </c:pt>
                <c:pt idx="7">
                  <c:v>324892.90645</c:v>
                </c:pt>
                <c:pt idx="8">
                  <c:v>314601.4622100001</c:v>
                </c:pt>
                <c:pt idx="9">
                  <c:v>306645.5789500001</c:v>
                </c:pt>
                <c:pt idx="10">
                  <c:v>298221.5398600001</c:v>
                </c:pt>
                <c:pt idx="11">
                  <c:v>291825.30729</c:v>
                </c:pt>
                <c:pt idx="12">
                  <c:v>286693.95473</c:v>
                </c:pt>
                <c:pt idx="13">
                  <c:v>279907.98947</c:v>
                </c:pt>
                <c:pt idx="14">
                  <c:v>273428.1403199999</c:v>
                </c:pt>
                <c:pt idx="15">
                  <c:v>267145.50581</c:v>
                </c:pt>
                <c:pt idx="16">
                  <c:v>257063.88087</c:v>
                </c:pt>
              </c:numCache>
            </c:numRef>
          </c:val>
          <c:smooth val="0"/>
          <c:extLst xmlns:c16r2="http://schemas.microsoft.com/office/drawing/2015/06/chart">
            <c:ext xmlns:c16="http://schemas.microsoft.com/office/drawing/2014/chart" uri="{C3380CC4-5D6E-409C-BE32-E72D297353CC}">
              <c16:uniqueId val="{00000000-9711-4CA7-9CBD-8CB096A88F30}"/>
            </c:ext>
          </c:extLst>
        </c:ser>
        <c:ser>
          <c:idx val="1"/>
          <c:order val="1"/>
          <c:tx>
            <c:strRef>
              <c:f>'36. Allin Demog Projections'!$A$38</c:f>
              <c:strCache>
                <c:ptCount val="1"/>
                <c:pt idx="0">
                  <c:v>2016-2030 Projections</c:v>
                </c:pt>
              </c:strCache>
            </c:strRef>
          </c:tx>
          <c:spPr>
            <a:ln w="28575" cap="rnd">
              <a:solidFill>
                <a:srgbClr val="139CEB"/>
              </a:solidFill>
              <a:prstDash val="dash"/>
              <a:round/>
            </a:ln>
            <a:effectLst/>
          </c:spPr>
          <c:marker>
            <c:symbol val="none"/>
          </c:marker>
          <c:cat>
            <c:numRef>
              <c:f>'36. Allin Demog Projections'!$B$36:$AF$36</c:f>
              <c:numCache>
                <c:formatCode>General</c:formatCode>
                <c:ptCount val="31"/>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pt idx="17">
                  <c:v>2017.0</c:v>
                </c:pt>
                <c:pt idx="18">
                  <c:v>2018.0</c:v>
                </c:pt>
                <c:pt idx="19">
                  <c:v>2019.0</c:v>
                </c:pt>
                <c:pt idx="20">
                  <c:v>2020.0</c:v>
                </c:pt>
                <c:pt idx="21">
                  <c:v>2021.0</c:v>
                </c:pt>
                <c:pt idx="22">
                  <c:v>2022.0</c:v>
                </c:pt>
                <c:pt idx="23">
                  <c:v>2023.0</c:v>
                </c:pt>
                <c:pt idx="24">
                  <c:v>2024.0</c:v>
                </c:pt>
                <c:pt idx="25">
                  <c:v>2025.0</c:v>
                </c:pt>
                <c:pt idx="26">
                  <c:v>2026.0</c:v>
                </c:pt>
                <c:pt idx="27">
                  <c:v>2027.0</c:v>
                </c:pt>
                <c:pt idx="28">
                  <c:v>2028.0</c:v>
                </c:pt>
                <c:pt idx="29">
                  <c:v>2029.0</c:v>
                </c:pt>
                <c:pt idx="30">
                  <c:v>2030.0</c:v>
                </c:pt>
              </c:numCache>
            </c:numRef>
          </c:cat>
          <c:val>
            <c:numRef>
              <c:f>'36. Allin Demog Projections'!$B$38:$AF$38</c:f>
              <c:numCache>
                <c:formatCode>General</c:formatCode>
                <c:ptCount val="31"/>
                <c:pt idx="16">
                  <c:v>257063.88087</c:v>
                </c:pt>
                <c:pt idx="17">
                  <c:v>252649.5666687595</c:v>
                </c:pt>
                <c:pt idx="18">
                  <c:v>249063.0757793988</c:v>
                </c:pt>
                <c:pt idx="19">
                  <c:v>246182.721321743</c:v>
                </c:pt>
                <c:pt idx="20">
                  <c:v>243956.697994056</c:v>
                </c:pt>
                <c:pt idx="21">
                  <c:v>242451.3462483933</c:v>
                </c:pt>
                <c:pt idx="22">
                  <c:v>241747.4114369874</c:v>
                </c:pt>
                <c:pt idx="23">
                  <c:v>242034.3873261432</c:v>
                </c:pt>
                <c:pt idx="24">
                  <c:v>243455.8572154891</c:v>
                </c:pt>
                <c:pt idx="25">
                  <c:v>246276.1640436884</c:v>
                </c:pt>
                <c:pt idx="26">
                  <c:v>250648.9134695675</c:v>
                </c:pt>
                <c:pt idx="27">
                  <c:v>257062.6584306511</c:v>
                </c:pt>
                <c:pt idx="28">
                  <c:v>265732.7004584689</c:v>
                </c:pt>
                <c:pt idx="29">
                  <c:v>276705.5473188129</c:v>
                </c:pt>
                <c:pt idx="30">
                  <c:v>290169.4157016464</c:v>
                </c:pt>
              </c:numCache>
            </c:numRef>
          </c:val>
          <c:smooth val="0"/>
          <c:extLst xmlns:c16r2="http://schemas.microsoft.com/office/drawing/2015/06/chart">
            <c:ext xmlns:c16="http://schemas.microsoft.com/office/drawing/2014/chart" uri="{C3380CC4-5D6E-409C-BE32-E72D297353CC}">
              <c16:uniqueId val="{00000001-9711-4CA7-9CBD-8CB096A88F30}"/>
            </c:ext>
          </c:extLst>
        </c:ser>
        <c:ser>
          <c:idx val="2"/>
          <c:order val="2"/>
          <c:tx>
            <c:strRef>
              <c:f>'36. Allin Demog Projections'!$A$39</c:f>
              <c:strCache>
                <c:ptCount val="1"/>
                <c:pt idx="0">
                  <c:v>2016-2030 Target</c:v>
                </c:pt>
              </c:strCache>
            </c:strRef>
          </c:tx>
          <c:spPr>
            <a:ln w="28575" cap="rnd">
              <a:solidFill>
                <a:srgbClr val="560C60"/>
              </a:solidFill>
              <a:prstDash val="sysDash"/>
              <a:round/>
            </a:ln>
            <a:effectLst/>
          </c:spPr>
          <c:marker>
            <c:symbol val="none"/>
          </c:marker>
          <c:cat>
            <c:numRef>
              <c:f>'36. Allin Demog Projections'!$B$36:$AF$36</c:f>
              <c:numCache>
                <c:formatCode>General</c:formatCode>
                <c:ptCount val="31"/>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pt idx="17">
                  <c:v>2017.0</c:v>
                </c:pt>
                <c:pt idx="18">
                  <c:v>2018.0</c:v>
                </c:pt>
                <c:pt idx="19">
                  <c:v>2019.0</c:v>
                </c:pt>
                <c:pt idx="20">
                  <c:v>2020.0</c:v>
                </c:pt>
                <c:pt idx="21">
                  <c:v>2021.0</c:v>
                </c:pt>
                <c:pt idx="22">
                  <c:v>2022.0</c:v>
                </c:pt>
                <c:pt idx="23">
                  <c:v>2023.0</c:v>
                </c:pt>
                <c:pt idx="24">
                  <c:v>2024.0</c:v>
                </c:pt>
                <c:pt idx="25">
                  <c:v>2025.0</c:v>
                </c:pt>
                <c:pt idx="26">
                  <c:v>2026.0</c:v>
                </c:pt>
                <c:pt idx="27">
                  <c:v>2027.0</c:v>
                </c:pt>
                <c:pt idx="28">
                  <c:v>2028.0</c:v>
                </c:pt>
                <c:pt idx="29">
                  <c:v>2029.0</c:v>
                </c:pt>
                <c:pt idx="30">
                  <c:v>2030.0</c:v>
                </c:pt>
              </c:numCache>
            </c:numRef>
          </c:cat>
          <c:val>
            <c:numRef>
              <c:f>'36. Allin Demog Projections'!$B$39:$AF$39</c:f>
              <c:numCache>
                <c:formatCode>General</c:formatCode>
                <c:ptCount val="31"/>
                <c:pt idx="16">
                  <c:v>257063.88087</c:v>
                </c:pt>
                <c:pt idx="17">
                  <c:v>188647.280582988</c:v>
                </c:pt>
                <c:pt idx="18">
                  <c:v>138439.5051958066</c:v>
                </c:pt>
                <c:pt idx="19">
                  <c:v>101594.3433673228</c:v>
                </c:pt>
                <c:pt idx="20">
                  <c:v>74555.38496500003</c:v>
                </c:pt>
                <c:pt idx="21">
                  <c:v>54712.74524785416</c:v>
                </c:pt>
                <c:pt idx="22">
                  <c:v>40151.1506373668</c:v>
                </c:pt>
                <c:pt idx="23">
                  <c:v>29465.0705279269</c:v>
                </c:pt>
                <c:pt idx="24">
                  <c:v>21623.0510815728</c:v>
                </c:pt>
                <c:pt idx="25">
                  <c:v>15868.15608105055</c:v>
                </c:pt>
                <c:pt idx="26">
                  <c:v>11644.90508127988</c:v>
                </c:pt>
                <c:pt idx="27">
                  <c:v>8545.656701344993</c:v>
                </c:pt>
                <c:pt idx="28">
                  <c:v>6271.261804842136</c:v>
                </c:pt>
                <c:pt idx="29">
                  <c:v>4602.188690622446</c:v>
                </c:pt>
                <c:pt idx="30">
                  <c:v>3377.333207129008</c:v>
                </c:pt>
              </c:numCache>
            </c:numRef>
          </c:val>
          <c:smooth val="0"/>
          <c:extLst xmlns:c16r2="http://schemas.microsoft.com/office/drawing/2015/06/chart">
            <c:ext xmlns:c16="http://schemas.microsoft.com/office/drawing/2014/chart" uri="{C3380CC4-5D6E-409C-BE32-E72D297353CC}">
              <c16:uniqueId val="{00000002-9711-4CA7-9CBD-8CB096A88F30}"/>
            </c:ext>
          </c:extLst>
        </c:ser>
        <c:dLbls>
          <c:showLegendKey val="0"/>
          <c:showVal val="0"/>
          <c:showCatName val="0"/>
          <c:showSerName val="0"/>
          <c:showPercent val="0"/>
          <c:showBubbleSize val="0"/>
        </c:dLbls>
        <c:smooth val="0"/>
        <c:axId val="134032240"/>
        <c:axId val="134037056"/>
      </c:lineChart>
      <c:catAx>
        <c:axId val="13403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34037056"/>
        <c:crosses val="autoZero"/>
        <c:auto val="1"/>
        <c:lblAlgn val="ctr"/>
        <c:lblOffset val="100"/>
        <c:tickLblSkip val="5"/>
        <c:noMultiLvlLbl val="0"/>
      </c:catAx>
      <c:valAx>
        <c:axId val="134037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34032240"/>
        <c:crosses val="autoZero"/>
        <c:crossBetween val="midCat"/>
        <c:majorUnit val="100000.0"/>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00" b="0" i="0" u="none" strike="noStrike" kern="1200" baseline="0">
              <a:solidFill>
                <a:schemeClr val="bg2">
                  <a:lumMod val="10000"/>
                </a:schemeClr>
              </a:solidFill>
              <a:latin typeface="+mn-lt"/>
              <a:ea typeface="+mn-ea"/>
              <a:cs typeface="+mn-cs"/>
            </a:defRPr>
          </a:pPr>
          <a:endParaRPr lang="en-US"/>
        </a:p>
      </c:txPr>
    </c:legend>
    <c:plotVisOnly val="0"/>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'37. Infections_distribution'!$B$24</c:f>
              <c:strCache>
                <c:ptCount val="1"/>
                <c:pt idx="0">
                  <c:v>Girls 15-19</c:v>
                </c:pt>
              </c:strCache>
            </c:strRef>
          </c:tx>
          <c:spPr>
            <a:solidFill>
              <a:srgbClr val="FC5208"/>
            </a:solidFill>
            <a:ln>
              <a:noFill/>
            </a:ln>
            <a:effectLst/>
          </c:spPr>
          <c:invertIfNegative val="0"/>
          <c:dLbls>
            <c:dLbl>
              <c:idx val="0"/>
              <c:layout/>
              <c:tx>
                <c:rich>
                  <a:bodyPr/>
                  <a:lstStyle/>
                  <a:p>
                    <a:fld id="{CFFF200D-6485-CE44-878B-5B8B01B1AEC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7726867F-0D68-1046-AF5E-7264123D057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7FE273DF-7715-DB41-A50A-5BB86910B27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03C7B595-7534-7745-9E33-BAEA5BCFFB6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A360BD44-4C22-1741-82B4-81487291EAA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CFD80AC1-CA45-394E-8214-D9C25566EB1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CB768310-659D-2145-A108-D93DAF1FEF5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26D22CA7-DCC7-8742-9A4A-AE61FADB895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0"/>
              </c:ext>
            </c:extLst>
          </c:dLbls>
          <c:cat>
            <c:strRef>
              <c:f>'37. Infections_distribution'!$A$25:$A$32</c:f>
              <c:strCache>
                <c:ptCount val="8"/>
                <c:pt idx="0">
                  <c:v>East Asia and the Pacific</c:v>
                </c:pt>
                <c:pt idx="1">
                  <c:v>Western Europe</c:v>
                </c:pt>
                <c:pt idx="2">
                  <c:v>Latin America and the Caribbean</c:v>
                </c:pt>
                <c:pt idx="3">
                  <c:v>Middle East and North Africa</c:v>
                </c:pt>
                <c:pt idx="4">
                  <c:v>South Asia</c:v>
                </c:pt>
                <c:pt idx="5">
                  <c:v>Eastern Europe and Central Asia</c:v>
                </c:pt>
                <c:pt idx="6">
                  <c:v>Western and Central Africa</c:v>
                </c:pt>
                <c:pt idx="7">
                  <c:v>Eastern and Southern Africa</c:v>
                </c:pt>
              </c:strCache>
            </c:strRef>
          </c:cat>
          <c:val>
            <c:numRef>
              <c:f>'37. Infections_distribution'!$B$25:$B$32</c:f>
              <c:numCache>
                <c:formatCode>General</c:formatCode>
                <c:ptCount val="8"/>
                <c:pt idx="0">
                  <c:v>5793.76439</c:v>
                </c:pt>
                <c:pt idx="1">
                  <c:v>1148.87877</c:v>
                </c:pt>
                <c:pt idx="2">
                  <c:v>7893.225030000001</c:v>
                </c:pt>
                <c:pt idx="3">
                  <c:v>565.22741</c:v>
                </c:pt>
                <c:pt idx="4">
                  <c:v>8345.79506</c:v>
                </c:pt>
                <c:pt idx="5">
                  <c:v>5057.8144</c:v>
                </c:pt>
                <c:pt idx="6">
                  <c:v>42656.68718</c:v>
                </c:pt>
                <c:pt idx="7">
                  <c:v>98443.00073</c:v>
                </c:pt>
              </c:numCache>
            </c:numRef>
          </c:val>
          <c:extLst xmlns:c16r2="http://schemas.microsoft.com/office/drawing/2015/06/chart">
            <c:ext xmlns:c16="http://schemas.microsoft.com/office/drawing/2014/chart" uri="{C3380CC4-5D6E-409C-BE32-E72D297353CC}">
              <c16:uniqueId val="{00000000-37D4-4124-B483-03827F7D269E}"/>
            </c:ext>
            <c:ext xmlns:c15="http://schemas.microsoft.com/office/drawing/2012/chart" uri="{02D57815-91ED-43cb-92C2-25804820EDAC}">
              <c15:datalabelsRange>
                <c15:f>'37. Infections_distribution'!$M$25:$M$32</c15:f>
                <c15:dlblRangeCache>
                  <c:ptCount val="8"/>
                  <c:pt idx="0">
                    <c:v>38%</c:v>
                  </c:pt>
                  <c:pt idx="1">
                    <c:v>42%</c:v>
                  </c:pt>
                  <c:pt idx="2">
                    <c:v>41%</c:v>
                  </c:pt>
                  <c:pt idx="3">
                    <c:v>49%</c:v>
                  </c:pt>
                  <c:pt idx="4">
                    <c:v>47%</c:v>
                  </c:pt>
                  <c:pt idx="5">
                    <c:v>70%</c:v>
                  </c:pt>
                  <c:pt idx="6">
                    <c:v>69%</c:v>
                  </c:pt>
                  <c:pt idx="7">
                    <c:v>78%</c:v>
                  </c:pt>
                </c15:dlblRangeCache>
              </c15:datalabelsRange>
            </c:ext>
          </c:extLst>
        </c:ser>
        <c:ser>
          <c:idx val="1"/>
          <c:order val="2"/>
          <c:tx>
            <c:strRef>
              <c:f>'37. Infections_distribution'!$D$24</c:f>
              <c:strCache>
                <c:ptCount val="1"/>
                <c:pt idx="0">
                  <c:v>Boys 15-19</c:v>
                </c:pt>
              </c:strCache>
            </c:strRef>
          </c:tx>
          <c:spPr>
            <a:solidFill>
              <a:srgbClr val="70B206"/>
            </a:solidFill>
            <a:ln>
              <a:noFill/>
            </a:ln>
            <a:effectLst/>
          </c:spPr>
          <c:invertIfNegative val="0"/>
          <c:dLbls>
            <c:dLbl>
              <c:idx val="0"/>
              <c:layout/>
              <c:tx>
                <c:rich>
                  <a:bodyPr/>
                  <a:lstStyle/>
                  <a:p>
                    <a:fld id="{13D1B770-F5A4-3343-875C-846FD5AC3662}"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34394A86-626F-104F-B01C-DD0679BA4E90}"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A48C197D-63B5-BD47-BD22-17B708BCEBB4}"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10BA215E-1B33-8B42-A9C5-A0987182A82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20ED010A-6E4F-6349-9E41-E97583D9825F}"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15CB2165-7339-E144-B4D8-6BF82E3DDE90}"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985877CB-6D55-BF41-BD14-B894B999BDAF}"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0A6D62B9-D2EE-5447-84A8-841481E393B8}"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0"/>
              </c:ext>
            </c:extLst>
          </c:dLbls>
          <c:cat>
            <c:strRef>
              <c:f>'37. Infections_distribution'!$A$25:$A$32</c:f>
              <c:strCache>
                <c:ptCount val="8"/>
                <c:pt idx="0">
                  <c:v>East Asia and the Pacific</c:v>
                </c:pt>
                <c:pt idx="1">
                  <c:v>Western Europe</c:v>
                </c:pt>
                <c:pt idx="2">
                  <c:v>Latin America and the Caribbean</c:v>
                </c:pt>
                <c:pt idx="3">
                  <c:v>Middle East and North Africa</c:v>
                </c:pt>
                <c:pt idx="4">
                  <c:v>South Asia</c:v>
                </c:pt>
                <c:pt idx="5">
                  <c:v>Eastern Europe and Central Asia</c:v>
                </c:pt>
                <c:pt idx="6">
                  <c:v>Western and Central Africa</c:v>
                </c:pt>
                <c:pt idx="7">
                  <c:v>Eastern and Southern Africa</c:v>
                </c:pt>
              </c:strCache>
            </c:strRef>
          </c:cat>
          <c:val>
            <c:numRef>
              <c:f>'37. Infections_distribution'!$D$25:$D$32</c:f>
              <c:numCache>
                <c:formatCode>General</c:formatCode>
                <c:ptCount val="8"/>
                <c:pt idx="0">
                  <c:v>9405.079379999992</c:v>
                </c:pt>
                <c:pt idx="1">
                  <c:v>1574.47598</c:v>
                </c:pt>
                <c:pt idx="2">
                  <c:v>11389.35553</c:v>
                </c:pt>
                <c:pt idx="3">
                  <c:v>582.5176399999996</c:v>
                </c:pt>
                <c:pt idx="4">
                  <c:v>9293.14935</c:v>
                </c:pt>
                <c:pt idx="5">
                  <c:v>2163.086389999999</c:v>
                </c:pt>
                <c:pt idx="6">
                  <c:v>19412.5804</c:v>
                </c:pt>
                <c:pt idx="7">
                  <c:v>27986.61721</c:v>
                </c:pt>
              </c:numCache>
            </c:numRef>
          </c:val>
          <c:extLst xmlns:c16r2="http://schemas.microsoft.com/office/drawing/2015/06/chart">
            <c:ext xmlns:c16="http://schemas.microsoft.com/office/drawing/2014/chart" uri="{C3380CC4-5D6E-409C-BE32-E72D297353CC}">
              <c16:uniqueId val="{00000002-37D4-4124-B483-03827F7D269E}"/>
            </c:ext>
            <c:ext xmlns:c15="http://schemas.microsoft.com/office/drawing/2012/chart" uri="{02D57815-91ED-43cb-92C2-25804820EDAC}">
              <c15:datalabelsRange>
                <c15:f>'37. Infections_distribution'!$N$25:$N$32</c15:f>
                <c15:dlblRangeCache>
                  <c:ptCount val="8"/>
                  <c:pt idx="0">
                    <c:v>62%</c:v>
                  </c:pt>
                  <c:pt idx="1">
                    <c:v>58%</c:v>
                  </c:pt>
                  <c:pt idx="2">
                    <c:v>59%</c:v>
                  </c:pt>
                  <c:pt idx="3">
                    <c:v>51%</c:v>
                  </c:pt>
                  <c:pt idx="4">
                    <c:v>53%</c:v>
                  </c:pt>
                  <c:pt idx="5">
                    <c:v>30%</c:v>
                  </c:pt>
                  <c:pt idx="6">
                    <c:v>31%</c:v>
                  </c:pt>
                  <c:pt idx="7">
                    <c:v>22%</c:v>
                  </c:pt>
                </c15:dlblRangeCache>
              </c15:datalabelsRange>
            </c:ext>
          </c:extLst>
        </c:ser>
        <c:dLbls>
          <c:showLegendKey val="0"/>
          <c:showVal val="0"/>
          <c:showCatName val="0"/>
          <c:showSerName val="0"/>
          <c:showPercent val="0"/>
          <c:showBubbleSize val="0"/>
        </c:dLbls>
        <c:gapWidth val="150"/>
        <c:overlap val="100"/>
        <c:axId val="134134832"/>
        <c:axId val="134140272"/>
        <c:extLst xmlns:c16r2="http://schemas.microsoft.com/office/drawing/2015/06/chart">
          <c:ext xmlns:c15="http://schemas.microsoft.com/office/drawing/2012/chart" uri="{02D57815-91ED-43cb-92C2-25804820EDAC}">
            <c15:filteredBarSeries>
              <c15:ser>
                <c:idx val="2"/>
                <c:order val="1"/>
                <c:tx>
                  <c:strRef>
                    <c:extLst xmlns:c16r2="http://schemas.microsoft.com/office/drawing/2015/06/chart">
                      <c:ext uri="{02D57815-91ED-43cb-92C2-25804820EDAC}">
                        <c15:formulaRef>
                          <c15:sqref>'37. Infections_distribution'!$F$24</c15:sqref>
                        </c15:formulaRef>
                      </c:ext>
                    </c:extLst>
                    <c:strCache>
                      <c:ptCount val="1"/>
                      <c:pt idx="0">
                        <c:v>Young women 20-24</c:v>
                      </c:pt>
                    </c:strCache>
                  </c:strRef>
                </c:tx>
                <c:spPr>
                  <a:solidFill>
                    <a:schemeClr val="accent4">
                      <a:lumMod val="75000"/>
                    </a:schemeClr>
                  </a:solidFill>
                  <a:ln>
                    <a:noFill/>
                  </a:ln>
                  <a:effectLst/>
                </c:spPr>
                <c:invertIfNegative val="0"/>
                <c:cat>
                  <c:strRef>
                    <c:extLst xmlns:c16r2="http://schemas.microsoft.com/office/drawing/2015/06/chart">
                      <c:ext uri="{02D57815-91ED-43cb-92C2-25804820EDAC}">
                        <c15:formulaRef>
                          <c15:sqref>'37. Infections_distribution'!$A$25:$A$32</c15:sqref>
                        </c15:formulaRef>
                      </c:ext>
                    </c:extLst>
                    <c:strCache>
                      <c:ptCount val="8"/>
                      <c:pt idx="0">
                        <c:v>East Asia and the Pacific</c:v>
                      </c:pt>
                      <c:pt idx="1">
                        <c:v>Western Europe</c:v>
                      </c:pt>
                      <c:pt idx="2">
                        <c:v>Latin America and the Caribbean</c:v>
                      </c:pt>
                      <c:pt idx="3">
                        <c:v>Middle East and North Africa</c:v>
                      </c:pt>
                      <c:pt idx="4">
                        <c:v>South Asia</c:v>
                      </c:pt>
                      <c:pt idx="5">
                        <c:v>Eastern Europe and Central Asia</c:v>
                      </c:pt>
                      <c:pt idx="6">
                        <c:v>Western and Central Africa</c:v>
                      </c:pt>
                      <c:pt idx="7">
                        <c:v>Eastern and Southern Africa</c:v>
                      </c:pt>
                    </c:strCache>
                  </c:strRef>
                </c:cat>
                <c:val>
                  <c:numRef>
                    <c:extLst xmlns:c16r2="http://schemas.microsoft.com/office/drawing/2015/06/chart">
                      <c:ext uri="{02D57815-91ED-43cb-92C2-25804820EDAC}">
                        <c15:formulaRef>
                          <c15:sqref>'37. Infections_distribution'!$F$25:$F$32</c15:sqref>
                        </c15:formulaRef>
                      </c:ext>
                    </c:extLst>
                    <c:numCache>
                      <c:formatCode>General</c:formatCode>
                      <c:ptCount val="8"/>
                      <c:pt idx="0">
                        <c:v>13436.70966</c:v>
                      </c:pt>
                      <c:pt idx="1">
                        <c:v>1220.15959</c:v>
                      </c:pt>
                      <c:pt idx="2">
                        <c:v>7079.10412</c:v>
                      </c:pt>
                      <c:pt idx="3">
                        <c:v>622.3976399999996</c:v>
                      </c:pt>
                      <c:pt idx="4">
                        <c:v>7211.78618</c:v>
                      </c:pt>
                      <c:pt idx="5">
                        <c:v>9704.897549999992</c:v>
                      </c:pt>
                      <c:pt idx="6">
                        <c:v>37246.5963</c:v>
                      </c:pt>
                      <c:pt idx="7">
                        <c:v>109059.0464</c:v>
                      </c:pt>
                    </c:numCache>
                  </c:numRef>
                </c:val>
                <c:extLst xmlns:c16r2="http://schemas.microsoft.com/office/drawing/2015/06/chart">
                  <c:ext xmlns:c16="http://schemas.microsoft.com/office/drawing/2014/chart" uri="{C3380CC4-5D6E-409C-BE32-E72D297353CC}">
                    <c16:uniqueId val="{00000001-37D4-4124-B483-03827F7D269E}"/>
                  </c:ext>
                </c:extLst>
              </c15:ser>
            </c15:filteredBarSeries>
            <c15:filteredBarSeries>
              <c15:ser>
                <c:idx val="3"/>
                <c:order val="3"/>
                <c:tx>
                  <c:strRef>
                    <c:extLst xmlns:c15="http://schemas.microsoft.com/office/drawing/2012/chart" xmlns:c16r2="http://schemas.microsoft.com/office/drawing/2015/06/chart">
                      <c:ext xmlns:c15="http://schemas.microsoft.com/office/drawing/2012/chart" uri="{02D57815-91ED-43cb-92C2-25804820EDAC}">
                        <c15:formulaRef>
                          <c15:sqref>'37. Infections_distribution'!$H$24</c15:sqref>
                        </c15:formulaRef>
                      </c:ext>
                    </c:extLst>
                    <c:strCache>
                      <c:ptCount val="1"/>
                      <c:pt idx="0">
                        <c:v>Young men 20-24</c:v>
                      </c:pt>
                    </c:strCache>
                  </c:strRef>
                </c:tx>
                <c:spPr>
                  <a:solidFill>
                    <a:schemeClr val="accent1">
                      <a:lumMod val="75000"/>
                    </a:schemeClr>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'37. Infections_distribution'!$A$25:$A$32</c15:sqref>
                        </c15:formulaRef>
                      </c:ext>
                    </c:extLst>
                    <c:strCache>
                      <c:ptCount val="8"/>
                      <c:pt idx="0">
                        <c:v>East Asia and the Pacific</c:v>
                      </c:pt>
                      <c:pt idx="1">
                        <c:v>Western Europe</c:v>
                      </c:pt>
                      <c:pt idx="2">
                        <c:v>Latin America and the Caribbean</c:v>
                      </c:pt>
                      <c:pt idx="3">
                        <c:v>Middle East and North Africa</c:v>
                      </c:pt>
                      <c:pt idx="4">
                        <c:v>South Asia</c:v>
                      </c:pt>
                      <c:pt idx="5">
                        <c:v>Eastern Europe and Central Asia</c:v>
                      </c:pt>
                      <c:pt idx="6">
                        <c:v>Western and Central Africa</c:v>
                      </c:pt>
                      <c:pt idx="7">
                        <c:v>Eastern and Southern Africa</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'37. Infections_distribution'!$H$25:$H$32</c15:sqref>
                        </c15:formulaRef>
                      </c:ext>
                    </c:extLst>
                    <c:numCache>
                      <c:formatCode>General</c:formatCode>
                      <c:ptCount val="8"/>
                      <c:pt idx="0">
                        <c:v>25697.79373</c:v>
                      </c:pt>
                      <c:pt idx="1">
                        <c:v>2361.3523</c:v>
                      </c:pt>
                      <c:pt idx="2">
                        <c:v>13091.22952</c:v>
                      </c:pt>
                      <c:pt idx="3">
                        <c:v>1023.79111</c:v>
                      </c:pt>
                      <c:pt idx="4">
                        <c:v>11093.1894</c:v>
                      </c:pt>
                      <c:pt idx="5">
                        <c:v>9335.1092</c:v>
                      </c:pt>
                      <c:pt idx="6">
                        <c:v>27688.21196</c:v>
                      </c:pt>
                      <c:pt idx="7">
                        <c:v>67724.15765</c:v>
                      </c:pt>
                    </c:numCache>
                  </c:numRef>
                </c:val>
                <c:extLst xmlns:c15="http://schemas.microsoft.com/office/drawing/2012/chart" xmlns:c16r2="http://schemas.microsoft.com/office/drawing/2015/06/chart">
                  <c:ext xmlns:c16="http://schemas.microsoft.com/office/drawing/2014/chart" uri="{C3380CC4-5D6E-409C-BE32-E72D297353CC}">
                    <c16:uniqueId val="{00000003-37D4-4124-B483-03827F7D269E}"/>
                  </c:ext>
                </c:extLst>
              </c15:ser>
            </c15:filteredBarSeries>
          </c:ext>
        </c:extLst>
      </c:barChart>
      <c:catAx>
        <c:axId val="13413483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bg2">
                    <a:lumMod val="10000"/>
                  </a:schemeClr>
                </a:solidFill>
                <a:latin typeface="+mn-lt"/>
                <a:ea typeface="+mn-ea"/>
                <a:cs typeface="+mn-cs"/>
              </a:defRPr>
            </a:pPr>
            <a:endParaRPr lang="en-US"/>
          </a:p>
        </c:txPr>
        <c:crossAx val="134140272"/>
        <c:crosses val="autoZero"/>
        <c:auto val="1"/>
        <c:lblAlgn val="ctr"/>
        <c:lblOffset val="100"/>
        <c:noMultiLvlLbl val="0"/>
      </c:catAx>
      <c:valAx>
        <c:axId val="134140272"/>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34134832"/>
        <c:crosses val="autoZero"/>
        <c:crossBetween val="between"/>
      </c:valAx>
      <c:spPr>
        <a:pattFill prst="ltDnDiag">
          <a:fgClr>
            <a:schemeClr val="dk1">
              <a:lumMod val="15000"/>
              <a:lumOff val="85000"/>
            </a:schemeClr>
          </a:fgClr>
          <a:bgClr>
            <a:schemeClr val="lt1"/>
          </a:bgClr>
        </a:patt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bg2">
                  <a:lumMod val="10000"/>
                </a:schemeClr>
              </a:solidFill>
              <a:latin typeface="+mn-lt"/>
              <a:ea typeface="+mn-ea"/>
              <a:cs typeface="+mn-cs"/>
            </a:defRPr>
          </a:pPr>
          <a:endParaRPr lang="en-US"/>
        </a:p>
      </c:txPr>
    </c:legend>
    <c:plotVisOnly val="0"/>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'35.2 Death trend_by sex'!$A$39</c:f>
              <c:strCache>
                <c:ptCount val="1"/>
                <c:pt idx="0">
                  <c:v>Adolescent boys</c:v>
                </c:pt>
              </c:strCache>
            </c:strRef>
          </c:tx>
          <c:spPr>
            <a:ln w="22225" cap="rnd">
              <a:solidFill>
                <a:srgbClr val="70B206"/>
              </a:solidFill>
              <a:round/>
            </a:ln>
            <a:effectLst/>
          </c:spPr>
          <c:marker>
            <c:symbol val="none"/>
          </c:marker>
          <c:cat>
            <c:numRef>
              <c:f>'35.2 Death trend_by sex'!$L$38:$R$38</c:f>
              <c:numCache>
                <c:formatCode>General</c:formatCode>
                <c:ptCount val="7"/>
                <c:pt idx="0">
                  <c:v>2010.0</c:v>
                </c:pt>
                <c:pt idx="1">
                  <c:v>2011.0</c:v>
                </c:pt>
                <c:pt idx="2">
                  <c:v>2012.0</c:v>
                </c:pt>
                <c:pt idx="3">
                  <c:v>2013.0</c:v>
                </c:pt>
                <c:pt idx="4">
                  <c:v>2014.0</c:v>
                </c:pt>
                <c:pt idx="5">
                  <c:v>2015.0</c:v>
                </c:pt>
                <c:pt idx="6">
                  <c:v>2016.0</c:v>
                </c:pt>
              </c:numCache>
            </c:numRef>
          </c:cat>
          <c:val>
            <c:numRef>
              <c:f>'35.2 Death trend_by sex'!$L$39:$R$39</c:f>
              <c:numCache>
                <c:formatCode>_(* #,##0_);_(* \(#,##0\);_(* "-"??_);_(@_)</c:formatCode>
                <c:ptCount val="7"/>
                <c:pt idx="0">
                  <c:v>28863.46973</c:v>
                </c:pt>
                <c:pt idx="1">
                  <c:v>29438.87923999998</c:v>
                </c:pt>
                <c:pt idx="2">
                  <c:v>29929.44131</c:v>
                </c:pt>
                <c:pt idx="3">
                  <c:v>30267.91088</c:v>
                </c:pt>
                <c:pt idx="4">
                  <c:v>30056.54007</c:v>
                </c:pt>
                <c:pt idx="5">
                  <c:v>29339.53154</c:v>
                </c:pt>
                <c:pt idx="6">
                  <c:v>28927.74681</c:v>
                </c:pt>
              </c:numCache>
            </c:numRef>
          </c:val>
          <c:smooth val="0"/>
          <c:extLst xmlns:c16r2="http://schemas.microsoft.com/office/drawing/2015/06/chart">
            <c:ext xmlns:c16="http://schemas.microsoft.com/office/drawing/2014/chart" uri="{C3380CC4-5D6E-409C-BE32-E72D297353CC}">
              <c16:uniqueId val="{00000000-86CB-404A-97F9-911FD59D399E}"/>
            </c:ext>
          </c:extLst>
        </c:ser>
        <c:ser>
          <c:idx val="1"/>
          <c:order val="1"/>
          <c:tx>
            <c:strRef>
              <c:f>'35.2 Death trend_by sex'!$A$40</c:f>
              <c:strCache>
                <c:ptCount val="1"/>
                <c:pt idx="0">
                  <c:v>Adolescent girls</c:v>
                </c:pt>
              </c:strCache>
            </c:strRef>
          </c:tx>
          <c:spPr>
            <a:ln w="22225" cap="rnd">
              <a:solidFill>
                <a:srgbClr val="FC5208"/>
              </a:solidFill>
              <a:round/>
            </a:ln>
            <a:effectLst/>
          </c:spPr>
          <c:marker>
            <c:symbol val="none"/>
          </c:marker>
          <c:cat>
            <c:numRef>
              <c:f>'35.2 Death trend_by sex'!$L$38:$R$38</c:f>
              <c:numCache>
                <c:formatCode>General</c:formatCode>
                <c:ptCount val="7"/>
                <c:pt idx="0">
                  <c:v>2010.0</c:v>
                </c:pt>
                <c:pt idx="1">
                  <c:v>2011.0</c:v>
                </c:pt>
                <c:pt idx="2">
                  <c:v>2012.0</c:v>
                </c:pt>
                <c:pt idx="3">
                  <c:v>2013.0</c:v>
                </c:pt>
                <c:pt idx="4">
                  <c:v>2014.0</c:v>
                </c:pt>
                <c:pt idx="5">
                  <c:v>2015.0</c:v>
                </c:pt>
                <c:pt idx="6">
                  <c:v>2016.0</c:v>
                </c:pt>
              </c:numCache>
            </c:numRef>
          </c:cat>
          <c:val>
            <c:numRef>
              <c:f>'35.2 Death trend_by sex'!$L$40:$R$40</c:f>
              <c:numCache>
                <c:formatCode>_(* #,##0_);_(* \(#,##0\);_(* "-"??_);_(@_)</c:formatCode>
                <c:ptCount val="7"/>
                <c:pt idx="0">
                  <c:v>29291.68898</c:v>
                </c:pt>
                <c:pt idx="1">
                  <c:v>29263.80889</c:v>
                </c:pt>
                <c:pt idx="2">
                  <c:v>28756.03591</c:v>
                </c:pt>
                <c:pt idx="3">
                  <c:v>27973.64428</c:v>
                </c:pt>
                <c:pt idx="4">
                  <c:v>27224.69457999999</c:v>
                </c:pt>
                <c:pt idx="5">
                  <c:v>26523.10837</c:v>
                </c:pt>
                <c:pt idx="6">
                  <c:v>26123.85465</c:v>
                </c:pt>
              </c:numCache>
            </c:numRef>
          </c:val>
          <c:smooth val="0"/>
          <c:extLst xmlns:c16r2="http://schemas.microsoft.com/office/drawing/2015/06/chart">
            <c:ext xmlns:c16="http://schemas.microsoft.com/office/drawing/2014/chart" uri="{C3380CC4-5D6E-409C-BE32-E72D297353CC}">
              <c16:uniqueId val="{00000001-86CB-404A-97F9-911FD59D399E}"/>
            </c:ext>
          </c:extLst>
        </c:ser>
        <c:dLbls>
          <c:showLegendKey val="0"/>
          <c:showVal val="0"/>
          <c:showCatName val="0"/>
          <c:showSerName val="0"/>
          <c:showPercent val="0"/>
          <c:showBubbleSize val="0"/>
        </c:dLbls>
        <c:smooth val="0"/>
        <c:axId val="132896736"/>
        <c:axId val="132902032"/>
      </c:lineChart>
      <c:catAx>
        <c:axId val="13289673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bg2">
                    <a:lumMod val="10000"/>
                  </a:schemeClr>
                </a:solidFill>
                <a:latin typeface="+mn-lt"/>
                <a:ea typeface="+mn-ea"/>
                <a:cs typeface="+mn-cs"/>
              </a:defRPr>
            </a:pPr>
            <a:endParaRPr lang="en-US"/>
          </a:p>
        </c:txPr>
        <c:crossAx val="132902032"/>
        <c:crosses val="autoZero"/>
        <c:auto val="1"/>
        <c:lblAlgn val="ctr"/>
        <c:lblOffset val="100"/>
        <c:noMultiLvlLbl val="0"/>
      </c:catAx>
      <c:valAx>
        <c:axId val="132902032"/>
        <c:scaling>
          <c:orientation val="minMax"/>
          <c:max val="40000.0"/>
          <c:min val="0.0"/>
        </c:scaling>
        <c:delete val="0"/>
        <c:axPos val="l"/>
        <c:majorGridlines>
          <c:spPr>
            <a:ln w="9525" cap="flat" cmpd="sng" algn="ctr">
              <a:solidFill>
                <a:schemeClr val="dk1">
                  <a:lumMod val="15000"/>
                  <a:lumOff val="85000"/>
                  <a:alpha val="54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32896736"/>
        <c:crossesAt val="1.0"/>
        <c:crossBetween val="midCat"/>
      </c:valAx>
      <c:spPr>
        <a:pattFill prst="ltDnDiag">
          <a:fgClr>
            <a:schemeClr val="dk1">
              <a:lumMod val="15000"/>
              <a:lumOff val="85000"/>
            </a:schemeClr>
          </a:fgClr>
          <a:bgClr>
            <a:schemeClr val="lt1"/>
          </a:bgClr>
        </a:patt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bg2">
                  <a:lumMod val="10000"/>
                </a:schemeClr>
              </a:solidFill>
              <a:latin typeface="+mn-lt"/>
              <a:ea typeface="+mn-ea"/>
              <a:cs typeface="+mn-cs"/>
            </a:defRPr>
          </a:pPr>
          <a:endParaRPr lang="en-US"/>
        </a:p>
      </c:txPr>
    </c:legend>
    <c:plotVisOnly val="0"/>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'38. Death trend_by age'!$A$46</c:f>
              <c:strCache>
                <c:ptCount val="1"/>
                <c:pt idx="0">
                  <c:v>Age 0-9</c:v>
                </c:pt>
              </c:strCache>
            </c:strRef>
          </c:tx>
          <c:spPr>
            <a:ln w="22225" cap="rnd">
              <a:solidFill>
                <a:srgbClr val="139CEB"/>
              </a:solidFill>
              <a:round/>
            </a:ln>
            <a:effectLst/>
          </c:spPr>
          <c:marker>
            <c:symbol val="none"/>
          </c:marker>
          <c:cat>
            <c:numRef>
              <c:f>'38. Death trend_by age'!$B$34:$R$34</c:f>
              <c:numCache>
                <c:formatCode>General</c:formatCode>
                <c:ptCount val="7"/>
                <c:pt idx="0">
                  <c:v>2010.0</c:v>
                </c:pt>
                <c:pt idx="1">
                  <c:v>2011.0</c:v>
                </c:pt>
                <c:pt idx="2">
                  <c:v>2012.0</c:v>
                </c:pt>
                <c:pt idx="3">
                  <c:v>2013.0</c:v>
                </c:pt>
                <c:pt idx="4">
                  <c:v>2014.0</c:v>
                </c:pt>
                <c:pt idx="5">
                  <c:v>2015.0</c:v>
                </c:pt>
                <c:pt idx="6">
                  <c:v>2016.0</c:v>
                </c:pt>
              </c:numCache>
              <c:extLst/>
            </c:numRef>
          </c:cat>
          <c:val>
            <c:numRef>
              <c:f>'38. Death trend_by age'!$B$46:$R$46</c:f>
              <c:numCache>
                <c:formatCode>#,##0</c:formatCode>
                <c:ptCount val="7"/>
                <c:pt idx="0">
                  <c:v>177699.3995</c:v>
                </c:pt>
                <c:pt idx="1">
                  <c:v>159977.96642</c:v>
                </c:pt>
                <c:pt idx="2">
                  <c:v>142449.12083</c:v>
                </c:pt>
                <c:pt idx="3">
                  <c:v>126852.02677</c:v>
                </c:pt>
                <c:pt idx="4">
                  <c:v>111178.91935</c:v>
                </c:pt>
                <c:pt idx="5">
                  <c:v>97425.39924</c:v>
                </c:pt>
                <c:pt idx="6">
                  <c:v>88468.71012</c:v>
                </c:pt>
              </c:numCache>
              <c:extLst/>
            </c:numRef>
          </c:val>
          <c:smooth val="0"/>
          <c:extLst xmlns:c16r2="http://schemas.microsoft.com/office/drawing/2015/06/chart">
            <c:ext xmlns:c16="http://schemas.microsoft.com/office/drawing/2014/chart" uri="{C3380CC4-5D6E-409C-BE32-E72D297353CC}">
              <c16:uniqueId val="{00000000-B72B-41DA-9E4D-359E2D3AFB72}"/>
            </c:ext>
          </c:extLst>
        </c:ser>
        <c:ser>
          <c:idx val="1"/>
          <c:order val="1"/>
          <c:tx>
            <c:strRef>
              <c:f>'38. Death trend_by age'!$A$47</c:f>
              <c:strCache>
                <c:ptCount val="1"/>
                <c:pt idx="0">
                  <c:v>Age 10-19</c:v>
                </c:pt>
              </c:strCache>
            </c:strRef>
          </c:tx>
          <c:spPr>
            <a:ln w="22225" cap="rnd">
              <a:solidFill>
                <a:srgbClr val="560C60"/>
              </a:solidFill>
              <a:round/>
            </a:ln>
            <a:effectLst/>
          </c:spPr>
          <c:marker>
            <c:symbol val="none"/>
          </c:marker>
          <c:cat>
            <c:numRef>
              <c:f>'38. Death trend_by age'!$B$34:$R$34</c:f>
              <c:numCache>
                <c:formatCode>General</c:formatCode>
                <c:ptCount val="7"/>
                <c:pt idx="0">
                  <c:v>2010.0</c:v>
                </c:pt>
                <c:pt idx="1">
                  <c:v>2011.0</c:v>
                </c:pt>
                <c:pt idx="2">
                  <c:v>2012.0</c:v>
                </c:pt>
                <c:pt idx="3">
                  <c:v>2013.0</c:v>
                </c:pt>
                <c:pt idx="4">
                  <c:v>2014.0</c:v>
                </c:pt>
                <c:pt idx="5">
                  <c:v>2015.0</c:v>
                </c:pt>
                <c:pt idx="6">
                  <c:v>2016.0</c:v>
                </c:pt>
              </c:numCache>
              <c:extLst/>
            </c:numRef>
          </c:cat>
          <c:val>
            <c:numRef>
              <c:f>'38. Death trend_by age'!$B$47:$R$47</c:f>
              <c:numCache>
                <c:formatCode>#,##0</c:formatCode>
                <c:ptCount val="7"/>
                <c:pt idx="0">
                  <c:v>58154.1586</c:v>
                </c:pt>
                <c:pt idx="1">
                  <c:v>58705.68807</c:v>
                </c:pt>
                <c:pt idx="2">
                  <c:v>58690.4771</c:v>
                </c:pt>
                <c:pt idx="3">
                  <c:v>58241.55515</c:v>
                </c:pt>
                <c:pt idx="4">
                  <c:v>57292.23454</c:v>
                </c:pt>
                <c:pt idx="5">
                  <c:v>55862.64007</c:v>
                </c:pt>
                <c:pt idx="6">
                  <c:v>55051.60146</c:v>
                </c:pt>
              </c:numCache>
              <c:extLst/>
            </c:numRef>
          </c:val>
          <c:smooth val="0"/>
          <c:extLst xmlns:c16r2="http://schemas.microsoft.com/office/drawing/2015/06/chart">
            <c:ext xmlns:c16="http://schemas.microsoft.com/office/drawing/2014/chart" uri="{C3380CC4-5D6E-409C-BE32-E72D297353CC}">
              <c16:uniqueId val="{00000001-B72B-41DA-9E4D-359E2D3AFB72}"/>
            </c:ext>
          </c:extLst>
        </c:ser>
        <c:dLbls>
          <c:showLegendKey val="0"/>
          <c:showVal val="0"/>
          <c:showCatName val="0"/>
          <c:showSerName val="0"/>
          <c:showPercent val="0"/>
          <c:showBubbleSize val="0"/>
        </c:dLbls>
        <c:smooth val="0"/>
        <c:axId val="132531200"/>
        <c:axId val="132501024"/>
      </c:lineChart>
      <c:catAx>
        <c:axId val="13253120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bg2">
                    <a:lumMod val="10000"/>
                  </a:schemeClr>
                </a:solidFill>
                <a:latin typeface="+mn-lt"/>
                <a:ea typeface="+mn-ea"/>
                <a:cs typeface="+mn-cs"/>
              </a:defRPr>
            </a:pPr>
            <a:endParaRPr lang="en-US"/>
          </a:p>
        </c:txPr>
        <c:crossAx val="132501024"/>
        <c:crosses val="autoZero"/>
        <c:auto val="1"/>
        <c:lblAlgn val="ctr"/>
        <c:lblOffset val="100"/>
        <c:noMultiLvlLbl val="0"/>
      </c:catAx>
      <c:valAx>
        <c:axId val="132501024"/>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32531200"/>
        <c:crosses val="autoZero"/>
        <c:crossBetween val="midCat"/>
      </c:valAx>
      <c:spPr>
        <a:pattFill prst="ltDnDiag">
          <a:fgClr>
            <a:schemeClr val="dk1">
              <a:lumMod val="15000"/>
              <a:lumOff val="85000"/>
            </a:schemeClr>
          </a:fgClr>
          <a:bgClr>
            <a:schemeClr val="lt1"/>
          </a:bgClr>
        </a:pattFill>
        <a:ln>
          <a:noFill/>
        </a:ln>
        <a:effectLst/>
      </c:spPr>
    </c:plotArea>
    <c:legend>
      <c:legendPos val="t"/>
      <c:legendEntry>
        <c:idx val="0"/>
        <c:txPr>
          <a:bodyPr rot="0" spcFirstLastPara="1" vertOverflow="ellipsis" vert="horz" wrap="square" anchor="ctr" anchorCtr="1"/>
          <a:lstStyle/>
          <a:p>
            <a:pPr>
              <a:defRPr sz="1000" b="0" i="0" u="none" strike="noStrike" kern="1200" baseline="0">
                <a:solidFill>
                  <a:schemeClr val="bg2">
                    <a:lumMod val="10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bg2">
                    <a:lumMod val="10000"/>
                  </a:schemeClr>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legend>
    <c:plotVisOnly val="0"/>
    <c:dispBlanksAs val="gap"/>
    <c:showDLblsOverMax val="0"/>
  </c:chart>
  <c:spPr>
    <a:solidFill>
      <a:schemeClr val="lt1"/>
    </a:solidFill>
    <a:ln w="9525" cap="flat" cmpd="sng" algn="ctr">
      <a:solidFill>
        <a:schemeClr val="accent1">
          <a:lumMod val="60000"/>
          <a:lumOff val="40000"/>
        </a:schemeClr>
      </a:solid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240100765245"/>
          <c:y val="0.261600407563946"/>
          <c:w val="0.38687780878184"/>
          <c:h val="0.659151065674497"/>
        </c:manualLayout>
      </c:layout>
      <c:pieChart>
        <c:varyColors val="1"/>
        <c:ser>
          <c:idx val="0"/>
          <c:order val="0"/>
          <c:tx>
            <c:strRef>
              <c:f>'41. AIDS Death_10-19_Reg (2)'!$B$39</c:f>
              <c:strCache>
                <c:ptCount val="1"/>
                <c:pt idx="0">
                  <c:v>Value</c:v>
                </c:pt>
              </c:strCache>
            </c:strRef>
          </c:tx>
          <c:dPt>
            <c:idx val="0"/>
            <c:bubble3D val="0"/>
            <c:spPr>
              <a:solidFill>
                <a:srgbClr val="139CEB"/>
              </a:solidFill>
              <a:ln w="9525">
                <a:solidFill>
                  <a:schemeClr val="lt1"/>
                </a:solidFill>
              </a:ln>
              <a:effectLst/>
            </c:spPr>
          </c:dPt>
          <c:dPt>
            <c:idx val="1"/>
            <c:bubble3D val="0"/>
            <c:spPr>
              <a:solidFill>
                <a:srgbClr val="FEBC09"/>
              </a:solidFill>
              <a:ln w="9525">
                <a:solidFill>
                  <a:schemeClr val="lt1"/>
                </a:solidFill>
              </a:ln>
              <a:effectLst/>
            </c:spPr>
          </c:dPt>
          <c:dPt>
            <c:idx val="2"/>
            <c:bubble3D val="0"/>
            <c:spPr>
              <a:solidFill>
                <a:srgbClr val="70B206"/>
              </a:solidFill>
              <a:ln w="9525">
                <a:solidFill>
                  <a:schemeClr val="lt1"/>
                </a:solidFill>
              </a:ln>
              <a:effectLst/>
            </c:spPr>
          </c:dPt>
          <c:dPt>
            <c:idx val="3"/>
            <c:bubble3D val="0"/>
            <c:spPr>
              <a:solidFill>
                <a:srgbClr val="FC5208"/>
              </a:solidFill>
              <a:ln w="9525">
                <a:solidFill>
                  <a:schemeClr val="lt1"/>
                </a:solidFill>
              </a:ln>
              <a:effectLst/>
            </c:spPr>
          </c:dPt>
          <c:dPt>
            <c:idx val="4"/>
            <c:bubble3D val="0"/>
            <c:spPr>
              <a:solidFill>
                <a:srgbClr val="560C60"/>
              </a:solidFill>
              <a:ln w="9525">
                <a:solidFill>
                  <a:schemeClr val="lt1"/>
                </a:solidFill>
              </a:ln>
              <a:effectLst/>
            </c:spPr>
          </c:dPt>
          <c:dPt>
            <c:idx val="5"/>
            <c:bubble3D val="0"/>
            <c:spPr>
              <a:solidFill>
                <a:srgbClr val="6DCAF5"/>
              </a:solidFill>
              <a:ln w="9525">
                <a:solidFill>
                  <a:schemeClr val="lt1"/>
                </a:solidFill>
              </a:ln>
              <a:effectLst/>
            </c:spPr>
          </c:dPt>
          <c:dPt>
            <c:idx val="6"/>
            <c:bubble3D val="0"/>
            <c:spPr>
              <a:solidFill>
                <a:schemeClr val="accent2">
                  <a:lumMod val="80000"/>
                  <a:lumOff val="20000"/>
                </a:schemeClr>
              </a:solidFill>
              <a:ln w="9525">
                <a:solidFill>
                  <a:schemeClr val="lt1"/>
                </a:solidFill>
              </a:ln>
              <a:effectLst/>
            </c:spPr>
          </c:dPt>
          <c:dPt>
            <c:idx val="7"/>
            <c:bubble3D val="0"/>
            <c:spPr>
              <a:solidFill>
                <a:srgbClr val="646366"/>
              </a:solidFill>
              <a:ln w="9525">
                <a:solidFill>
                  <a:schemeClr val="lt1"/>
                </a:solidFill>
              </a:ln>
              <a:effectLst/>
            </c:spPr>
          </c:dPt>
          <c:dPt>
            <c:idx val="8"/>
            <c:bubble3D val="0"/>
            <c:spPr>
              <a:solidFill>
                <a:srgbClr val="646366"/>
              </a:solidFill>
              <a:ln w="9525">
                <a:solidFill>
                  <a:schemeClr val="lt1"/>
                </a:solidFill>
              </a:ln>
              <a:effectLst/>
            </c:spPr>
          </c:dPt>
          <c:dLbls>
            <c:dLbl>
              <c:idx val="2"/>
              <c:layout>
                <c:manualLayout>
                  <c:x val="-0.0974412638564055"/>
                  <c:y val="0.0614443798564666"/>
                </c:manualLayout>
              </c:layout>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0.176881842820855"/>
                  <c:y val="-0.0724261394237566"/>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chemeClr val="bg2">
                          <a:lumMod val="10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ysClr val="windowText" lastClr="000000"/>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'41. AIDS Death_10-19_Reg (2)'!$A$40:$A$48</c:f>
              <c:strCache>
                <c:ptCount val="9"/>
                <c:pt idx="0">
                  <c:v>Eastern and Southern Africa_x000d_34,000_x000d_61%</c:v>
                </c:pt>
                <c:pt idx="1">
                  <c:v>West and Central Africa_x000d_16,000_x000d_30%</c:v>
                </c:pt>
                <c:pt idx="2">
                  <c:v>South Asia_x000d_3,100_x000d_6%</c:v>
                </c:pt>
                <c:pt idx="3">
                  <c:v>Latin America and the Caribbean_x000d_&lt;1,000_x000d_2%</c:v>
                </c:pt>
                <c:pt idx="4">
                  <c:v>East Asia and the Pacific_x000d_&lt;1,000</c:v>
                </c:pt>
                <c:pt idx="5">
                  <c:v>Eastern Europe and Central Asia_x000d_…_x000d_&lt;1%</c:v>
                </c:pt>
                <c:pt idx="6">
                  <c:v>North America_x000d_…_x000d_&lt;1%</c:v>
                </c:pt>
                <c:pt idx="7">
                  <c:v> </c:v>
                </c:pt>
                <c:pt idx="8">
                  <c:v>Western Europe_x000d_…_x000d_&lt;1%</c:v>
                </c:pt>
              </c:strCache>
            </c:strRef>
          </c:cat>
          <c:val>
            <c:numRef>
              <c:f>'41. AIDS Death_10-19_Reg (2)'!$B$40:$B$48</c:f>
              <c:numCache>
                <c:formatCode>_(* #,##0_);_(* \(#,##0\);_(* "-"??_);_(@_)</c:formatCode>
                <c:ptCount val="9"/>
                <c:pt idx="0">
                  <c:v>33575.75968</c:v>
                </c:pt>
                <c:pt idx="1">
                  <c:v>16285.05215</c:v>
                </c:pt>
                <c:pt idx="2">
                  <c:v>3117.26856</c:v>
                </c:pt>
                <c:pt idx="3">
                  <c:v>975.2589</c:v>
                </c:pt>
                <c:pt idx="4">
                  <c:v>739.9519599999998</c:v>
                </c:pt>
                <c:pt idx="5">
                  <c:v>177.8965</c:v>
                </c:pt>
                <c:pt idx="6">
                  <c:v>86.6172</c:v>
                </c:pt>
                <c:pt idx="7">
                  <c:v>52.11862</c:v>
                </c:pt>
                <c:pt idx="8">
                  <c:v>41.67789</c:v>
                </c:pt>
              </c:numCache>
            </c:numRef>
          </c:val>
          <c:extLst xmlns:c16r2="http://schemas.microsoft.com/office/drawing/2015/06/chart">
            <c:ext xmlns:c16="http://schemas.microsoft.com/office/drawing/2014/chart" uri="{C3380CC4-5D6E-409C-BE32-E72D297353CC}">
              <c16:uniqueId val="{00000000-B1A9-4ED1-9E0B-90A268744481}"/>
            </c:ext>
          </c:extLst>
        </c:ser>
        <c:dLbls>
          <c:showLegendKey val="0"/>
          <c:showVal val="0"/>
          <c:showCatName val="0"/>
          <c:showSerName val="0"/>
          <c:showPercent val="0"/>
          <c:showBubbleSize val="0"/>
          <c:showLeaderLines val="1"/>
        </c:dLbls>
        <c:firstSliceAng val="0"/>
      </c:pieChart>
      <c:spPr>
        <a:noFill/>
        <a:ln>
          <a:noFill/>
        </a:ln>
        <a:effectLst/>
      </c:spPr>
    </c:plotArea>
    <c:plotVisOnly val="0"/>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'42. Adolescent ART coverage'!$A$36</c:f>
              <c:strCache>
                <c:ptCount val="1"/>
                <c:pt idx="0">
                  <c:v>1</c:v>
                </c:pt>
              </c:strCache>
            </c:strRef>
          </c:tx>
          <c:spPr>
            <a:ln w="22225" cap="rnd">
              <a:noFill/>
              <a:round/>
            </a:ln>
            <a:effectLst/>
          </c:spPr>
          <c:marker>
            <c:symbol val="circle"/>
            <c:size val="7"/>
            <c:spPr>
              <a:solidFill>
                <a:schemeClr val="accent6"/>
              </a:solidFill>
              <a:ln w="15875">
                <a:solidFill>
                  <a:schemeClr val="accent6"/>
                </a:solidFill>
                <a:round/>
              </a:ln>
              <a:effectLst/>
            </c:spPr>
          </c:marker>
          <c:dPt>
            <c:idx val="1"/>
            <c:marker>
              <c:spPr>
                <a:solidFill>
                  <a:schemeClr val="accent5"/>
                </a:solidFill>
                <a:ln w="15875">
                  <a:solidFill>
                    <a:schemeClr val="accent5"/>
                  </a:solidFill>
                  <a:round/>
                </a:ln>
                <a:effectLst/>
              </c:spPr>
            </c:marker>
            <c:bubble3D val="0"/>
            <c:extLst xmlns:c16r2="http://schemas.microsoft.com/office/drawing/2015/06/chart">
              <c:ext xmlns:c16="http://schemas.microsoft.com/office/drawing/2014/chart" uri="{C3380CC4-5D6E-409C-BE32-E72D297353CC}">
                <c16:uniqueId val="{00000000-3A7E-4143-BA85-431A946648C8}"/>
              </c:ext>
            </c:extLst>
          </c:dPt>
          <c:dPt>
            <c:idx val="2"/>
            <c:marker>
              <c:spPr>
                <a:solidFill>
                  <a:schemeClr val="accent4">
                    <a:lumMod val="75000"/>
                  </a:schemeClr>
                </a:solidFill>
                <a:ln w="15875">
                  <a:solidFill>
                    <a:schemeClr val="accent4">
                      <a:lumMod val="75000"/>
                    </a:schemeClr>
                  </a:solidFill>
                  <a:round/>
                </a:ln>
                <a:effectLst/>
              </c:spPr>
            </c:marker>
            <c:bubble3D val="0"/>
            <c:extLst xmlns:c16r2="http://schemas.microsoft.com/office/drawing/2015/06/chart">
              <c:ext xmlns:c16="http://schemas.microsoft.com/office/drawing/2014/chart" uri="{C3380CC4-5D6E-409C-BE32-E72D297353CC}">
                <c16:uniqueId val="{00000001-3A7E-4143-BA85-431A946648C8}"/>
              </c:ext>
            </c:extLst>
          </c:dPt>
          <c:dPt>
            <c:idx val="3"/>
            <c:marker>
              <c:spPr>
                <a:solidFill>
                  <a:schemeClr val="accent2"/>
                </a:solidFill>
                <a:ln w="15875">
                  <a:solidFill>
                    <a:schemeClr val="accent2"/>
                  </a:solidFill>
                  <a:round/>
                </a:ln>
                <a:effectLst/>
              </c:spPr>
            </c:marker>
            <c:bubble3D val="0"/>
            <c:extLst xmlns:c16r2="http://schemas.microsoft.com/office/drawing/2015/06/chart">
              <c:ext xmlns:c16="http://schemas.microsoft.com/office/drawing/2014/chart" uri="{C3380CC4-5D6E-409C-BE32-E72D297353CC}">
                <c16:uniqueId val="{00000002-3A7E-4143-BA85-431A946648C8}"/>
              </c:ext>
            </c:extLst>
          </c:dPt>
          <c:dPt>
            <c:idx val="4"/>
            <c:marker>
              <c:spPr>
                <a:solidFill>
                  <a:schemeClr val="accent1"/>
                </a:solidFill>
                <a:ln w="15875">
                  <a:solidFill>
                    <a:schemeClr val="accent1"/>
                  </a:solidFill>
                  <a:round/>
                </a:ln>
                <a:effectLst/>
              </c:spPr>
            </c:marker>
            <c:bubble3D val="0"/>
            <c:extLst xmlns:c16r2="http://schemas.microsoft.com/office/drawing/2015/06/chart">
              <c:ext xmlns:c16="http://schemas.microsoft.com/office/drawing/2014/chart" uri="{C3380CC4-5D6E-409C-BE32-E72D297353CC}">
                <c16:uniqueId val="{00000003-3A7E-4143-BA85-431A946648C8}"/>
              </c:ext>
            </c:extLst>
          </c:dPt>
          <c:dPt>
            <c:idx val="5"/>
            <c:marker>
              <c:spPr>
                <a:solidFill>
                  <a:srgbClr val="7030A0"/>
                </a:solidFill>
                <a:ln w="15875">
                  <a:solidFill>
                    <a:srgbClr val="7030A0"/>
                  </a:solidFill>
                  <a:round/>
                </a:ln>
                <a:effectLst/>
              </c:spPr>
            </c:marker>
            <c:bubble3D val="0"/>
            <c:extLst xmlns:c16r2="http://schemas.microsoft.com/office/drawing/2015/06/chart">
              <c:ext xmlns:c16="http://schemas.microsoft.com/office/drawing/2014/chart" uri="{C3380CC4-5D6E-409C-BE32-E72D297353CC}">
                <c16:uniqueId val="{00000004-3A7E-4143-BA85-431A946648C8}"/>
              </c:ext>
            </c:extLst>
          </c:dPt>
          <c:dPt>
            <c:idx val="6"/>
            <c:marker>
              <c:spPr>
                <a:solidFill>
                  <a:srgbClr val="00B050"/>
                </a:solidFill>
                <a:ln w="15875">
                  <a:solidFill>
                    <a:srgbClr val="00B050"/>
                  </a:solidFill>
                  <a:round/>
                </a:ln>
                <a:effectLst/>
              </c:spPr>
            </c:marker>
            <c:bubble3D val="0"/>
            <c:extLst xmlns:c16r2="http://schemas.microsoft.com/office/drawing/2015/06/chart">
              <c:ext xmlns:c16="http://schemas.microsoft.com/office/drawing/2014/chart" uri="{C3380CC4-5D6E-409C-BE32-E72D297353CC}">
                <c16:uniqueId val="{00000005-3A7E-4143-BA85-431A946648C8}"/>
              </c:ext>
            </c:extLst>
          </c:dPt>
          <c:cat>
            <c:strRef>
              <c:f>'42. Adolescent ART coverage'!$B$35:$H$35</c:f>
              <c:strCache>
                <c:ptCount val="7"/>
                <c:pt idx="0">
                  <c:v>East Asia &amp; Pacific</c:v>
                </c:pt>
                <c:pt idx="1">
                  <c:v>Eastern &amp; Southern Africa</c:v>
                </c:pt>
                <c:pt idx="2">
                  <c:v>Eastern Europe &amp; Central Asia</c:v>
                </c:pt>
                <c:pt idx="3">
                  <c:v>Latin America &amp; Caribbean</c:v>
                </c:pt>
                <c:pt idx="4">
                  <c:v>Middle East &amp; North Africa</c:v>
                </c:pt>
                <c:pt idx="5">
                  <c:v>South Asia</c:v>
                </c:pt>
                <c:pt idx="6">
                  <c:v>West &amp; Central Africa</c:v>
                </c:pt>
              </c:strCache>
            </c:strRef>
          </c:cat>
          <c:val>
            <c:numRef>
              <c:f>'42. Adolescent ART coverage'!$B$36:$H$36</c:f>
              <c:numCache>
                <c:formatCode>0%</c:formatCode>
                <c:ptCount val="7"/>
                <c:pt idx="0">
                  <c:v>0.0329258894890759</c:v>
                </c:pt>
                <c:pt idx="1">
                  <c:v>0.10232954010181</c:v>
                </c:pt>
                <c:pt idx="2">
                  <c:v>0.360333091910162</c:v>
                </c:pt>
                <c:pt idx="3">
                  <c:v>0.0728176348740598</c:v>
                </c:pt>
                <c:pt idx="4">
                  <c:v>0.187946372635008</c:v>
                </c:pt>
                <c:pt idx="5">
                  <c:v>0.163580773211616</c:v>
                </c:pt>
                <c:pt idx="6">
                  <c:v>0.0654387184156728</c:v>
                </c:pt>
              </c:numCache>
            </c:numRef>
          </c:val>
          <c:smooth val="0"/>
          <c:extLst xmlns:c16r2="http://schemas.microsoft.com/office/drawing/2015/06/chart">
            <c:ext xmlns:c16="http://schemas.microsoft.com/office/drawing/2014/chart" uri="{C3380CC4-5D6E-409C-BE32-E72D297353CC}">
              <c16:uniqueId val="{00000006-3A7E-4143-BA85-431A946648C8}"/>
            </c:ext>
          </c:extLst>
        </c:ser>
        <c:ser>
          <c:idx val="1"/>
          <c:order val="1"/>
          <c:tx>
            <c:strRef>
              <c:f>'42. Adolescent ART coverage'!$A$37</c:f>
              <c:strCache>
                <c:ptCount val="1"/>
                <c:pt idx="0">
                  <c:v>2</c:v>
                </c:pt>
              </c:strCache>
            </c:strRef>
          </c:tx>
          <c:spPr>
            <a:ln w="22225" cap="rnd">
              <a:noFill/>
              <a:round/>
            </a:ln>
            <a:effectLst/>
          </c:spPr>
          <c:marker>
            <c:symbol val="circle"/>
            <c:size val="7"/>
            <c:spPr>
              <a:solidFill>
                <a:schemeClr val="accent6"/>
              </a:solidFill>
              <a:ln w="15875">
                <a:solidFill>
                  <a:schemeClr val="accent6"/>
                </a:solidFill>
                <a:round/>
              </a:ln>
              <a:effectLst/>
            </c:spPr>
          </c:marker>
          <c:dPt>
            <c:idx val="1"/>
            <c:marker>
              <c:spPr>
                <a:solidFill>
                  <a:schemeClr val="accent5"/>
                </a:solidFill>
                <a:ln w="15875">
                  <a:solidFill>
                    <a:schemeClr val="accent5"/>
                  </a:solidFill>
                  <a:round/>
                </a:ln>
                <a:effectLst/>
              </c:spPr>
            </c:marker>
            <c:bubble3D val="0"/>
            <c:extLst xmlns:c16r2="http://schemas.microsoft.com/office/drawing/2015/06/chart">
              <c:ext xmlns:c16="http://schemas.microsoft.com/office/drawing/2014/chart" uri="{C3380CC4-5D6E-409C-BE32-E72D297353CC}">
                <c16:uniqueId val="{00000007-3A7E-4143-BA85-431A946648C8}"/>
              </c:ext>
            </c:extLst>
          </c:dPt>
          <c:dPt>
            <c:idx val="2"/>
            <c:marker>
              <c:spPr>
                <a:solidFill>
                  <a:schemeClr val="accent4">
                    <a:lumMod val="75000"/>
                  </a:schemeClr>
                </a:solidFill>
                <a:ln w="15875">
                  <a:solidFill>
                    <a:schemeClr val="accent4">
                      <a:lumMod val="75000"/>
                    </a:schemeClr>
                  </a:solidFill>
                  <a:round/>
                </a:ln>
                <a:effectLst/>
              </c:spPr>
            </c:marker>
            <c:bubble3D val="0"/>
            <c:extLst xmlns:c16r2="http://schemas.microsoft.com/office/drawing/2015/06/chart">
              <c:ext xmlns:c16="http://schemas.microsoft.com/office/drawing/2014/chart" uri="{C3380CC4-5D6E-409C-BE32-E72D297353CC}">
                <c16:uniqueId val="{00000008-3A7E-4143-BA85-431A946648C8}"/>
              </c:ext>
            </c:extLst>
          </c:dPt>
          <c:dPt>
            <c:idx val="3"/>
            <c:marker>
              <c:spPr>
                <a:solidFill>
                  <a:schemeClr val="accent2"/>
                </a:solidFill>
                <a:ln w="15875">
                  <a:noFill/>
                  <a:round/>
                </a:ln>
                <a:effectLst/>
              </c:spPr>
            </c:marker>
            <c:bubble3D val="0"/>
            <c:extLst xmlns:c16r2="http://schemas.microsoft.com/office/drawing/2015/06/chart">
              <c:ext xmlns:c16="http://schemas.microsoft.com/office/drawing/2014/chart" uri="{C3380CC4-5D6E-409C-BE32-E72D297353CC}">
                <c16:uniqueId val="{00000009-3A7E-4143-BA85-431A946648C8}"/>
              </c:ext>
            </c:extLst>
          </c:dPt>
          <c:dPt>
            <c:idx val="4"/>
            <c:marker>
              <c:spPr>
                <a:solidFill>
                  <a:schemeClr val="accent1"/>
                </a:solidFill>
                <a:ln w="15875">
                  <a:solidFill>
                    <a:schemeClr val="accent1"/>
                  </a:solidFill>
                  <a:round/>
                </a:ln>
                <a:effectLst/>
              </c:spPr>
            </c:marker>
            <c:bubble3D val="0"/>
            <c:extLst xmlns:c16r2="http://schemas.microsoft.com/office/drawing/2015/06/chart">
              <c:ext xmlns:c16="http://schemas.microsoft.com/office/drawing/2014/chart" uri="{C3380CC4-5D6E-409C-BE32-E72D297353CC}">
                <c16:uniqueId val="{0000000A-3A7E-4143-BA85-431A946648C8}"/>
              </c:ext>
            </c:extLst>
          </c:dPt>
          <c:dPt>
            <c:idx val="5"/>
            <c:marker>
              <c:spPr>
                <a:solidFill>
                  <a:srgbClr val="7030A0"/>
                </a:solidFill>
                <a:ln w="15875">
                  <a:solidFill>
                    <a:srgbClr val="7030A0"/>
                  </a:solidFill>
                  <a:round/>
                </a:ln>
                <a:effectLst/>
              </c:spPr>
            </c:marker>
            <c:bubble3D val="0"/>
            <c:extLst xmlns:c16r2="http://schemas.microsoft.com/office/drawing/2015/06/chart">
              <c:ext xmlns:c16="http://schemas.microsoft.com/office/drawing/2014/chart" uri="{C3380CC4-5D6E-409C-BE32-E72D297353CC}">
                <c16:uniqueId val="{0000000B-3A7E-4143-BA85-431A946648C8}"/>
              </c:ext>
            </c:extLst>
          </c:dPt>
          <c:dPt>
            <c:idx val="6"/>
            <c:marker>
              <c:spPr>
                <a:solidFill>
                  <a:srgbClr val="00B050"/>
                </a:solidFill>
                <a:ln w="15875">
                  <a:solidFill>
                    <a:srgbClr val="00B050"/>
                  </a:solidFill>
                  <a:round/>
                </a:ln>
                <a:effectLst/>
              </c:spPr>
            </c:marker>
            <c:bubble3D val="0"/>
            <c:extLst xmlns:c16r2="http://schemas.microsoft.com/office/drawing/2015/06/chart">
              <c:ext xmlns:c16="http://schemas.microsoft.com/office/drawing/2014/chart" uri="{C3380CC4-5D6E-409C-BE32-E72D297353CC}">
                <c16:uniqueId val="{0000000C-3A7E-4143-BA85-431A946648C8}"/>
              </c:ext>
            </c:extLst>
          </c:dPt>
          <c:cat>
            <c:strRef>
              <c:f>'42. Adolescent ART coverage'!$B$35:$H$35</c:f>
              <c:strCache>
                <c:ptCount val="7"/>
                <c:pt idx="0">
                  <c:v>East Asia &amp; Pacific</c:v>
                </c:pt>
                <c:pt idx="1">
                  <c:v>Eastern &amp; Southern Africa</c:v>
                </c:pt>
                <c:pt idx="2">
                  <c:v>Eastern Europe &amp; Central Asia</c:v>
                </c:pt>
                <c:pt idx="3">
                  <c:v>Latin America &amp; Caribbean</c:v>
                </c:pt>
                <c:pt idx="4">
                  <c:v>Middle East &amp; North Africa</c:v>
                </c:pt>
                <c:pt idx="5">
                  <c:v>South Asia</c:v>
                </c:pt>
                <c:pt idx="6">
                  <c:v>West &amp; Central Africa</c:v>
                </c:pt>
              </c:strCache>
            </c:strRef>
          </c:cat>
          <c:val>
            <c:numRef>
              <c:f>'42. Adolescent ART coverage'!$B$37:$H$37</c:f>
              <c:numCache>
                <c:formatCode>0%</c:formatCode>
                <c:ptCount val="7"/>
                <c:pt idx="0">
                  <c:v>0.710162224160452</c:v>
                </c:pt>
                <c:pt idx="1">
                  <c:v>0.520370228572232</c:v>
                </c:pt>
                <c:pt idx="2">
                  <c:v>0.548064963075794</c:v>
                </c:pt>
                <c:pt idx="3">
                  <c:v>0.0941300172606561</c:v>
                </c:pt>
                <c:pt idx="4">
                  <c:v>0.771034807388537</c:v>
                </c:pt>
                <c:pt idx="5">
                  <c:v>0.226566094558231</c:v>
                </c:pt>
                <c:pt idx="6">
                  <c:v>0.137729189980201</c:v>
                </c:pt>
              </c:numCache>
            </c:numRef>
          </c:val>
          <c:smooth val="0"/>
          <c:extLst xmlns:c16r2="http://schemas.microsoft.com/office/drawing/2015/06/chart">
            <c:ext xmlns:c16="http://schemas.microsoft.com/office/drawing/2014/chart" uri="{C3380CC4-5D6E-409C-BE32-E72D297353CC}">
              <c16:uniqueId val="{0000000D-3A7E-4143-BA85-431A946648C8}"/>
            </c:ext>
          </c:extLst>
        </c:ser>
        <c:ser>
          <c:idx val="2"/>
          <c:order val="2"/>
          <c:tx>
            <c:strRef>
              <c:f>'42. Adolescent ART coverage'!$A$38</c:f>
              <c:strCache>
                <c:ptCount val="1"/>
                <c:pt idx="0">
                  <c:v>3</c:v>
                </c:pt>
              </c:strCache>
            </c:strRef>
          </c:tx>
          <c:spPr>
            <a:ln w="22225" cap="rnd">
              <a:noFill/>
              <a:round/>
            </a:ln>
            <a:effectLst/>
          </c:spPr>
          <c:marker>
            <c:symbol val="circle"/>
            <c:size val="7"/>
            <c:spPr>
              <a:solidFill>
                <a:schemeClr val="accent6"/>
              </a:solidFill>
              <a:ln w="15875">
                <a:solidFill>
                  <a:schemeClr val="accent6"/>
                </a:solidFill>
                <a:round/>
              </a:ln>
              <a:effectLst/>
            </c:spPr>
          </c:marker>
          <c:dPt>
            <c:idx val="1"/>
            <c:marker>
              <c:spPr>
                <a:solidFill>
                  <a:schemeClr val="accent5"/>
                </a:solidFill>
                <a:ln w="15875">
                  <a:solidFill>
                    <a:schemeClr val="accent5"/>
                  </a:solidFill>
                  <a:round/>
                </a:ln>
                <a:effectLst/>
              </c:spPr>
            </c:marker>
            <c:bubble3D val="0"/>
            <c:extLst xmlns:c16r2="http://schemas.microsoft.com/office/drawing/2015/06/chart">
              <c:ext xmlns:c16="http://schemas.microsoft.com/office/drawing/2014/chart" uri="{C3380CC4-5D6E-409C-BE32-E72D297353CC}">
                <c16:uniqueId val="{0000000E-3A7E-4143-BA85-431A946648C8}"/>
              </c:ext>
            </c:extLst>
          </c:dPt>
          <c:dPt>
            <c:idx val="2"/>
            <c:marker>
              <c:spPr>
                <a:solidFill>
                  <a:schemeClr val="accent4">
                    <a:lumMod val="75000"/>
                  </a:schemeClr>
                </a:solidFill>
                <a:ln w="15875">
                  <a:solidFill>
                    <a:schemeClr val="accent4">
                      <a:lumMod val="75000"/>
                    </a:schemeClr>
                  </a:solidFill>
                  <a:round/>
                </a:ln>
                <a:effectLst/>
              </c:spPr>
            </c:marker>
            <c:bubble3D val="0"/>
            <c:extLst xmlns:c16r2="http://schemas.microsoft.com/office/drawing/2015/06/chart">
              <c:ext xmlns:c16="http://schemas.microsoft.com/office/drawing/2014/chart" uri="{C3380CC4-5D6E-409C-BE32-E72D297353CC}">
                <c16:uniqueId val="{0000000F-3A7E-4143-BA85-431A946648C8}"/>
              </c:ext>
            </c:extLst>
          </c:dPt>
          <c:dPt>
            <c:idx val="3"/>
            <c:marker>
              <c:spPr>
                <a:solidFill>
                  <a:schemeClr val="accent2"/>
                </a:solidFill>
                <a:ln w="15875">
                  <a:solidFill>
                    <a:schemeClr val="accent2"/>
                  </a:solidFill>
                  <a:round/>
                </a:ln>
                <a:effectLst/>
              </c:spPr>
            </c:marker>
            <c:bubble3D val="0"/>
            <c:extLst xmlns:c16r2="http://schemas.microsoft.com/office/drawing/2015/06/chart">
              <c:ext xmlns:c16="http://schemas.microsoft.com/office/drawing/2014/chart" uri="{C3380CC4-5D6E-409C-BE32-E72D297353CC}">
                <c16:uniqueId val="{00000010-3A7E-4143-BA85-431A946648C8}"/>
              </c:ext>
            </c:extLst>
          </c:dPt>
          <c:dPt>
            <c:idx val="4"/>
            <c:marker>
              <c:spPr>
                <a:solidFill>
                  <a:schemeClr val="accent1"/>
                </a:solidFill>
                <a:ln w="15875">
                  <a:solidFill>
                    <a:schemeClr val="accent1"/>
                  </a:solidFill>
                  <a:round/>
                </a:ln>
                <a:effectLst/>
              </c:spPr>
            </c:marker>
            <c:bubble3D val="0"/>
            <c:extLst xmlns:c16r2="http://schemas.microsoft.com/office/drawing/2015/06/chart">
              <c:ext xmlns:c16="http://schemas.microsoft.com/office/drawing/2014/chart" uri="{C3380CC4-5D6E-409C-BE32-E72D297353CC}">
                <c16:uniqueId val="{00000011-3A7E-4143-BA85-431A946648C8}"/>
              </c:ext>
            </c:extLst>
          </c:dPt>
          <c:dPt>
            <c:idx val="5"/>
            <c:marker>
              <c:spPr>
                <a:solidFill>
                  <a:srgbClr val="7030A0"/>
                </a:solidFill>
                <a:ln w="15875">
                  <a:solidFill>
                    <a:srgbClr val="7030A0"/>
                  </a:solidFill>
                  <a:round/>
                </a:ln>
                <a:effectLst/>
              </c:spPr>
            </c:marker>
            <c:bubble3D val="0"/>
            <c:extLst xmlns:c16r2="http://schemas.microsoft.com/office/drawing/2015/06/chart">
              <c:ext xmlns:c16="http://schemas.microsoft.com/office/drawing/2014/chart" uri="{C3380CC4-5D6E-409C-BE32-E72D297353CC}">
                <c16:uniqueId val="{00000012-3A7E-4143-BA85-431A946648C8}"/>
              </c:ext>
            </c:extLst>
          </c:dPt>
          <c:dPt>
            <c:idx val="6"/>
            <c:marker>
              <c:spPr>
                <a:solidFill>
                  <a:srgbClr val="00B050"/>
                </a:solidFill>
                <a:ln w="15875">
                  <a:solidFill>
                    <a:srgbClr val="00B050"/>
                  </a:solidFill>
                  <a:round/>
                </a:ln>
                <a:effectLst/>
              </c:spPr>
            </c:marker>
            <c:bubble3D val="0"/>
            <c:extLst xmlns:c16r2="http://schemas.microsoft.com/office/drawing/2015/06/chart">
              <c:ext xmlns:c16="http://schemas.microsoft.com/office/drawing/2014/chart" uri="{C3380CC4-5D6E-409C-BE32-E72D297353CC}">
                <c16:uniqueId val="{00000013-3A7E-4143-BA85-431A946648C8}"/>
              </c:ext>
            </c:extLst>
          </c:dPt>
          <c:cat>
            <c:strRef>
              <c:f>'42. Adolescent ART coverage'!$B$35:$H$35</c:f>
              <c:strCache>
                <c:ptCount val="7"/>
                <c:pt idx="0">
                  <c:v>East Asia &amp; Pacific</c:v>
                </c:pt>
                <c:pt idx="1">
                  <c:v>Eastern &amp; Southern Africa</c:v>
                </c:pt>
                <c:pt idx="2">
                  <c:v>Eastern Europe &amp; Central Asia</c:v>
                </c:pt>
                <c:pt idx="3">
                  <c:v>Latin America &amp; Caribbean</c:v>
                </c:pt>
                <c:pt idx="4">
                  <c:v>Middle East &amp; North Africa</c:v>
                </c:pt>
                <c:pt idx="5">
                  <c:v>South Asia</c:v>
                </c:pt>
                <c:pt idx="6">
                  <c:v>West &amp; Central Africa</c:v>
                </c:pt>
              </c:strCache>
            </c:strRef>
          </c:cat>
          <c:val>
            <c:numRef>
              <c:f>'42. Adolescent ART coverage'!$B$38:$H$38</c:f>
              <c:numCache>
                <c:formatCode>0%</c:formatCode>
                <c:ptCount val="7"/>
                <c:pt idx="0">
                  <c:v>0.95</c:v>
                </c:pt>
                <c:pt idx="1">
                  <c:v>0.769806998718724</c:v>
                </c:pt>
                <c:pt idx="2">
                  <c:v>0.61604065450665</c:v>
                </c:pt>
                <c:pt idx="3">
                  <c:v>0.149586843610458</c:v>
                </c:pt>
                <c:pt idx="4">
                  <c:v>0.95</c:v>
                </c:pt>
                <c:pt idx="5">
                  <c:v>0.8511406135362</c:v>
                </c:pt>
                <c:pt idx="6">
                  <c:v>0.152348451377992</c:v>
                </c:pt>
              </c:numCache>
            </c:numRef>
          </c:val>
          <c:smooth val="0"/>
          <c:extLst xmlns:c16r2="http://schemas.microsoft.com/office/drawing/2015/06/chart">
            <c:ext xmlns:c16="http://schemas.microsoft.com/office/drawing/2014/chart" uri="{C3380CC4-5D6E-409C-BE32-E72D297353CC}">
              <c16:uniqueId val="{00000014-3A7E-4143-BA85-431A946648C8}"/>
            </c:ext>
          </c:extLst>
        </c:ser>
        <c:ser>
          <c:idx val="3"/>
          <c:order val="3"/>
          <c:tx>
            <c:strRef>
              <c:f>'42. Adolescent ART coverage'!$A$39</c:f>
              <c:strCache>
                <c:ptCount val="1"/>
                <c:pt idx="0">
                  <c:v>4</c:v>
                </c:pt>
              </c:strCache>
            </c:strRef>
          </c:tx>
          <c:spPr>
            <a:ln w="22225" cap="rnd">
              <a:noFill/>
              <a:round/>
            </a:ln>
            <a:effectLst/>
          </c:spPr>
          <c:marker>
            <c:symbol val="circle"/>
            <c:size val="7"/>
            <c:spPr>
              <a:solidFill>
                <a:schemeClr val="accent6"/>
              </a:solidFill>
              <a:ln w="15875">
                <a:solidFill>
                  <a:schemeClr val="accent6"/>
                </a:solidFill>
                <a:round/>
              </a:ln>
              <a:effectLst/>
            </c:spPr>
          </c:marker>
          <c:dPt>
            <c:idx val="0"/>
            <c:bubble3D val="0"/>
            <c:spPr>
              <a:ln w="22225" cap="rnd">
                <a:solidFill>
                  <a:schemeClr val="accent6"/>
                </a:solidFill>
                <a:round/>
              </a:ln>
              <a:effectLst/>
            </c:spPr>
            <c:extLst xmlns:c16r2="http://schemas.microsoft.com/office/drawing/2015/06/chart">
              <c:ext xmlns:c16="http://schemas.microsoft.com/office/drawing/2014/chart" uri="{C3380CC4-5D6E-409C-BE32-E72D297353CC}">
                <c16:uniqueId val="{00000016-3A7E-4143-BA85-431A946648C8}"/>
              </c:ext>
            </c:extLst>
          </c:dPt>
          <c:dPt>
            <c:idx val="1"/>
            <c:marker>
              <c:spPr>
                <a:solidFill>
                  <a:schemeClr val="accent5"/>
                </a:solidFill>
                <a:ln w="15875">
                  <a:solidFill>
                    <a:schemeClr val="accent5"/>
                  </a:solidFill>
                  <a:round/>
                </a:ln>
                <a:effectLst/>
              </c:spPr>
            </c:marker>
            <c:bubble3D val="0"/>
            <c:extLst xmlns:c16r2="http://schemas.microsoft.com/office/drawing/2015/06/chart">
              <c:ext xmlns:c16="http://schemas.microsoft.com/office/drawing/2014/chart" uri="{C3380CC4-5D6E-409C-BE32-E72D297353CC}">
                <c16:uniqueId val="{00000017-3A7E-4143-BA85-431A946648C8}"/>
              </c:ext>
            </c:extLst>
          </c:dPt>
          <c:dPt>
            <c:idx val="2"/>
            <c:marker>
              <c:spPr>
                <a:solidFill>
                  <a:schemeClr val="accent4">
                    <a:lumMod val="75000"/>
                  </a:schemeClr>
                </a:solidFill>
                <a:ln w="15875">
                  <a:solidFill>
                    <a:schemeClr val="accent4">
                      <a:lumMod val="75000"/>
                    </a:schemeClr>
                  </a:solidFill>
                  <a:round/>
                </a:ln>
                <a:effectLst/>
              </c:spPr>
            </c:marker>
            <c:bubble3D val="0"/>
            <c:extLst xmlns:c16r2="http://schemas.microsoft.com/office/drawing/2015/06/chart">
              <c:ext xmlns:c16="http://schemas.microsoft.com/office/drawing/2014/chart" uri="{C3380CC4-5D6E-409C-BE32-E72D297353CC}">
                <c16:uniqueId val="{00000018-3A7E-4143-BA85-431A946648C8}"/>
              </c:ext>
            </c:extLst>
          </c:dPt>
          <c:dPt>
            <c:idx val="3"/>
            <c:marker>
              <c:spPr>
                <a:solidFill>
                  <a:schemeClr val="accent2"/>
                </a:solidFill>
                <a:ln w="15875">
                  <a:solidFill>
                    <a:schemeClr val="accent2"/>
                  </a:solidFill>
                  <a:round/>
                </a:ln>
                <a:effectLst/>
              </c:spPr>
            </c:marker>
            <c:bubble3D val="0"/>
            <c:extLst xmlns:c16r2="http://schemas.microsoft.com/office/drawing/2015/06/chart">
              <c:ext xmlns:c16="http://schemas.microsoft.com/office/drawing/2014/chart" uri="{C3380CC4-5D6E-409C-BE32-E72D297353CC}">
                <c16:uniqueId val="{00000019-3A7E-4143-BA85-431A946648C8}"/>
              </c:ext>
            </c:extLst>
          </c:dPt>
          <c:dPt>
            <c:idx val="4"/>
            <c:marker>
              <c:spPr>
                <a:solidFill>
                  <a:schemeClr val="accent1"/>
                </a:solidFill>
                <a:ln w="15875">
                  <a:solidFill>
                    <a:schemeClr val="accent1"/>
                  </a:solidFill>
                  <a:round/>
                </a:ln>
                <a:effectLst/>
              </c:spPr>
            </c:marker>
            <c:bubble3D val="0"/>
            <c:extLst xmlns:c16r2="http://schemas.microsoft.com/office/drawing/2015/06/chart">
              <c:ext xmlns:c16="http://schemas.microsoft.com/office/drawing/2014/chart" uri="{C3380CC4-5D6E-409C-BE32-E72D297353CC}">
                <c16:uniqueId val="{0000001A-3A7E-4143-BA85-431A946648C8}"/>
              </c:ext>
            </c:extLst>
          </c:dPt>
          <c:dPt>
            <c:idx val="5"/>
            <c:marker>
              <c:spPr>
                <a:solidFill>
                  <a:srgbClr val="7030A0"/>
                </a:solidFill>
                <a:ln w="15875">
                  <a:solidFill>
                    <a:srgbClr val="7030A0"/>
                  </a:solidFill>
                  <a:round/>
                </a:ln>
                <a:effectLst/>
              </c:spPr>
            </c:marker>
            <c:bubble3D val="0"/>
            <c:extLst xmlns:c16r2="http://schemas.microsoft.com/office/drawing/2015/06/chart">
              <c:ext xmlns:c16="http://schemas.microsoft.com/office/drawing/2014/chart" uri="{C3380CC4-5D6E-409C-BE32-E72D297353CC}">
                <c16:uniqueId val="{0000001B-3A7E-4143-BA85-431A946648C8}"/>
              </c:ext>
            </c:extLst>
          </c:dPt>
          <c:dPt>
            <c:idx val="6"/>
            <c:marker>
              <c:spPr>
                <a:solidFill>
                  <a:srgbClr val="00B050"/>
                </a:solidFill>
                <a:ln w="15875">
                  <a:solidFill>
                    <a:srgbClr val="00B050"/>
                  </a:solidFill>
                  <a:round/>
                </a:ln>
                <a:effectLst/>
              </c:spPr>
            </c:marker>
            <c:bubble3D val="0"/>
            <c:extLst xmlns:c16r2="http://schemas.microsoft.com/office/drawing/2015/06/chart">
              <c:ext xmlns:c16="http://schemas.microsoft.com/office/drawing/2014/chart" uri="{C3380CC4-5D6E-409C-BE32-E72D297353CC}">
                <c16:uniqueId val="{0000001C-3A7E-4143-BA85-431A946648C8}"/>
              </c:ext>
            </c:extLst>
          </c:dPt>
          <c:cat>
            <c:strRef>
              <c:f>'42. Adolescent ART coverage'!$B$35:$H$35</c:f>
              <c:strCache>
                <c:ptCount val="7"/>
                <c:pt idx="0">
                  <c:v>East Asia &amp; Pacific</c:v>
                </c:pt>
                <c:pt idx="1">
                  <c:v>Eastern &amp; Southern Africa</c:v>
                </c:pt>
                <c:pt idx="2">
                  <c:v>Eastern Europe &amp; Central Asia</c:v>
                </c:pt>
                <c:pt idx="3">
                  <c:v>Latin America &amp; Caribbean</c:v>
                </c:pt>
                <c:pt idx="4">
                  <c:v>Middle East &amp; North Africa</c:v>
                </c:pt>
                <c:pt idx="5">
                  <c:v>South Asia</c:v>
                </c:pt>
                <c:pt idx="6">
                  <c:v>West &amp; Central Africa</c:v>
                </c:pt>
              </c:strCache>
            </c:strRef>
          </c:cat>
          <c:val>
            <c:numRef>
              <c:f>'42. Adolescent ART coverage'!$B$39:$H$39</c:f>
              <c:numCache>
                <c:formatCode>0%</c:formatCode>
                <c:ptCount val="7"/>
                <c:pt idx="1">
                  <c:v>0.906717466415306</c:v>
                </c:pt>
                <c:pt idx="2">
                  <c:v>0.660385208911232</c:v>
                </c:pt>
                <c:pt idx="3">
                  <c:v>0.251119430795957</c:v>
                </c:pt>
                <c:pt idx="6">
                  <c:v>0.246655783662804</c:v>
                </c:pt>
              </c:numCache>
            </c:numRef>
          </c:val>
          <c:smooth val="0"/>
          <c:extLst xmlns:c16r2="http://schemas.microsoft.com/office/drawing/2015/06/chart">
            <c:ext xmlns:c16="http://schemas.microsoft.com/office/drawing/2014/chart" uri="{C3380CC4-5D6E-409C-BE32-E72D297353CC}">
              <c16:uniqueId val="{0000001D-3A7E-4143-BA85-431A946648C8}"/>
            </c:ext>
          </c:extLst>
        </c:ser>
        <c:ser>
          <c:idx val="4"/>
          <c:order val="4"/>
          <c:tx>
            <c:strRef>
              <c:f>'42. Adolescent ART coverage'!$A$40</c:f>
              <c:strCache>
                <c:ptCount val="1"/>
                <c:pt idx="0">
                  <c:v>5</c:v>
                </c:pt>
              </c:strCache>
            </c:strRef>
          </c:tx>
          <c:spPr>
            <a:ln w="25400" cap="rnd">
              <a:noFill/>
              <a:round/>
            </a:ln>
            <a:effectLst/>
          </c:spPr>
          <c:marker>
            <c:symbol val="circle"/>
            <c:size val="7"/>
            <c:spPr>
              <a:solidFill>
                <a:schemeClr val="accent6"/>
              </a:solidFill>
              <a:ln w="15875">
                <a:solidFill>
                  <a:schemeClr val="accent6"/>
                </a:solidFill>
                <a:round/>
              </a:ln>
              <a:effectLst/>
            </c:spPr>
          </c:marker>
          <c:dPt>
            <c:idx val="1"/>
            <c:marker>
              <c:spPr>
                <a:solidFill>
                  <a:schemeClr val="accent5"/>
                </a:solidFill>
                <a:ln w="15875">
                  <a:solidFill>
                    <a:schemeClr val="accent5"/>
                  </a:solidFill>
                  <a:round/>
                </a:ln>
                <a:effectLst/>
              </c:spPr>
            </c:marker>
            <c:bubble3D val="0"/>
            <c:extLst xmlns:c16r2="http://schemas.microsoft.com/office/drawing/2015/06/chart">
              <c:ext xmlns:c16="http://schemas.microsoft.com/office/drawing/2014/chart" uri="{C3380CC4-5D6E-409C-BE32-E72D297353CC}">
                <c16:uniqueId val="{0000001E-3A7E-4143-BA85-431A946648C8}"/>
              </c:ext>
            </c:extLst>
          </c:dPt>
          <c:dPt>
            <c:idx val="2"/>
            <c:marker>
              <c:spPr>
                <a:solidFill>
                  <a:schemeClr val="accent4">
                    <a:lumMod val="75000"/>
                  </a:schemeClr>
                </a:solidFill>
                <a:ln w="15875">
                  <a:solidFill>
                    <a:schemeClr val="accent4">
                      <a:lumMod val="75000"/>
                    </a:schemeClr>
                  </a:solidFill>
                  <a:round/>
                </a:ln>
                <a:effectLst/>
              </c:spPr>
            </c:marker>
            <c:bubble3D val="0"/>
            <c:extLst xmlns:c16r2="http://schemas.microsoft.com/office/drawing/2015/06/chart">
              <c:ext xmlns:c16="http://schemas.microsoft.com/office/drawing/2014/chart" uri="{C3380CC4-5D6E-409C-BE32-E72D297353CC}">
                <c16:uniqueId val="{0000001F-3A7E-4143-BA85-431A946648C8}"/>
              </c:ext>
            </c:extLst>
          </c:dPt>
          <c:dPt>
            <c:idx val="3"/>
            <c:marker>
              <c:spPr>
                <a:solidFill>
                  <a:schemeClr val="accent2"/>
                </a:solidFill>
                <a:ln w="15875">
                  <a:noFill/>
                  <a:round/>
                </a:ln>
                <a:effectLst/>
              </c:spPr>
            </c:marker>
            <c:bubble3D val="0"/>
            <c:extLst xmlns:c16r2="http://schemas.microsoft.com/office/drawing/2015/06/chart">
              <c:ext xmlns:c16="http://schemas.microsoft.com/office/drawing/2014/chart" uri="{C3380CC4-5D6E-409C-BE32-E72D297353CC}">
                <c16:uniqueId val="{00000020-3A7E-4143-BA85-431A946648C8}"/>
              </c:ext>
            </c:extLst>
          </c:dPt>
          <c:dPt>
            <c:idx val="4"/>
            <c:marker>
              <c:spPr>
                <a:solidFill>
                  <a:schemeClr val="accent1"/>
                </a:solidFill>
                <a:ln w="15875">
                  <a:solidFill>
                    <a:schemeClr val="accent1"/>
                  </a:solidFill>
                  <a:round/>
                </a:ln>
                <a:effectLst/>
              </c:spPr>
            </c:marker>
            <c:bubble3D val="0"/>
            <c:extLst xmlns:c16r2="http://schemas.microsoft.com/office/drawing/2015/06/chart">
              <c:ext xmlns:c16="http://schemas.microsoft.com/office/drawing/2014/chart" uri="{C3380CC4-5D6E-409C-BE32-E72D297353CC}">
                <c16:uniqueId val="{00000021-3A7E-4143-BA85-431A946648C8}"/>
              </c:ext>
            </c:extLst>
          </c:dPt>
          <c:dPt>
            <c:idx val="5"/>
            <c:marker>
              <c:spPr>
                <a:solidFill>
                  <a:srgbClr val="7030A0"/>
                </a:solidFill>
                <a:ln w="15875">
                  <a:solidFill>
                    <a:srgbClr val="7030A0"/>
                  </a:solidFill>
                  <a:round/>
                </a:ln>
                <a:effectLst/>
              </c:spPr>
            </c:marker>
            <c:bubble3D val="0"/>
            <c:extLst xmlns:c16r2="http://schemas.microsoft.com/office/drawing/2015/06/chart">
              <c:ext xmlns:c16="http://schemas.microsoft.com/office/drawing/2014/chart" uri="{C3380CC4-5D6E-409C-BE32-E72D297353CC}">
                <c16:uniqueId val="{00000022-3A7E-4143-BA85-431A946648C8}"/>
              </c:ext>
            </c:extLst>
          </c:dPt>
          <c:dPt>
            <c:idx val="6"/>
            <c:marker>
              <c:spPr>
                <a:solidFill>
                  <a:srgbClr val="00B050"/>
                </a:solidFill>
                <a:ln w="15875">
                  <a:solidFill>
                    <a:srgbClr val="00B050"/>
                  </a:solidFill>
                  <a:round/>
                </a:ln>
                <a:effectLst/>
              </c:spPr>
            </c:marker>
            <c:bubble3D val="0"/>
            <c:extLst xmlns:c16r2="http://schemas.microsoft.com/office/drawing/2015/06/chart">
              <c:ext xmlns:c16="http://schemas.microsoft.com/office/drawing/2014/chart" uri="{C3380CC4-5D6E-409C-BE32-E72D297353CC}">
                <c16:uniqueId val="{00000023-3A7E-4143-BA85-431A946648C8}"/>
              </c:ext>
            </c:extLst>
          </c:dPt>
          <c:cat>
            <c:strRef>
              <c:f>'42. Adolescent ART coverage'!$B$35:$H$35</c:f>
              <c:strCache>
                <c:ptCount val="7"/>
                <c:pt idx="0">
                  <c:v>East Asia &amp; Pacific</c:v>
                </c:pt>
                <c:pt idx="1">
                  <c:v>Eastern &amp; Southern Africa</c:v>
                </c:pt>
                <c:pt idx="2">
                  <c:v>Eastern Europe &amp; Central Asia</c:v>
                </c:pt>
                <c:pt idx="3">
                  <c:v>Latin America &amp; Caribbean</c:v>
                </c:pt>
                <c:pt idx="4">
                  <c:v>Middle East &amp; North Africa</c:v>
                </c:pt>
                <c:pt idx="5">
                  <c:v>South Asia</c:v>
                </c:pt>
                <c:pt idx="6">
                  <c:v>West &amp; Central Africa</c:v>
                </c:pt>
              </c:strCache>
            </c:strRef>
          </c:cat>
          <c:val>
            <c:numRef>
              <c:f>'42. Adolescent ART coverage'!$B$40:$H$40</c:f>
              <c:numCache>
                <c:formatCode>General</c:formatCode>
                <c:ptCount val="7"/>
                <c:pt idx="2" formatCode="0%">
                  <c:v>0.903225299733352</c:v>
                </c:pt>
                <c:pt idx="3" formatCode="0%">
                  <c:v>0.254573226170128</c:v>
                </c:pt>
                <c:pt idx="6" formatCode="0%">
                  <c:v>0.267171673516215</c:v>
                </c:pt>
              </c:numCache>
            </c:numRef>
          </c:val>
          <c:smooth val="0"/>
          <c:extLst xmlns:c16r2="http://schemas.microsoft.com/office/drawing/2015/06/chart">
            <c:ext xmlns:c16="http://schemas.microsoft.com/office/drawing/2014/chart" uri="{C3380CC4-5D6E-409C-BE32-E72D297353CC}">
              <c16:uniqueId val="{00000024-3A7E-4143-BA85-431A946648C8}"/>
            </c:ext>
          </c:extLst>
        </c:ser>
        <c:ser>
          <c:idx val="5"/>
          <c:order val="5"/>
          <c:tx>
            <c:strRef>
              <c:f>'42. Adolescent ART coverage'!$A$41</c:f>
              <c:strCache>
                <c:ptCount val="1"/>
                <c:pt idx="0">
                  <c:v>6</c:v>
                </c:pt>
              </c:strCache>
            </c:strRef>
          </c:tx>
          <c:spPr>
            <a:ln w="25400" cap="rnd">
              <a:noFill/>
              <a:round/>
            </a:ln>
            <a:effectLst/>
          </c:spPr>
          <c:marker>
            <c:symbol val="circle"/>
            <c:size val="7"/>
            <c:spPr>
              <a:solidFill>
                <a:schemeClr val="accent6"/>
              </a:solidFill>
              <a:ln w="15875">
                <a:solidFill>
                  <a:schemeClr val="accent6"/>
                </a:solidFill>
                <a:round/>
              </a:ln>
              <a:effectLst/>
            </c:spPr>
          </c:marker>
          <c:dPt>
            <c:idx val="0"/>
            <c:bubble3D val="0"/>
            <c:extLst xmlns:c16r2="http://schemas.microsoft.com/office/drawing/2015/06/chart">
              <c:ext xmlns:c16="http://schemas.microsoft.com/office/drawing/2014/chart" uri="{C3380CC4-5D6E-409C-BE32-E72D297353CC}">
                <c16:uniqueId val="{00000025-3A7E-4143-BA85-431A946648C8}"/>
              </c:ext>
            </c:extLst>
          </c:dPt>
          <c:dPt>
            <c:idx val="1"/>
            <c:marker>
              <c:spPr>
                <a:solidFill>
                  <a:schemeClr val="accent5"/>
                </a:solidFill>
                <a:ln w="15875">
                  <a:solidFill>
                    <a:schemeClr val="accent5"/>
                  </a:solidFill>
                  <a:round/>
                </a:ln>
                <a:effectLst/>
              </c:spPr>
            </c:marker>
            <c:bubble3D val="0"/>
            <c:extLst xmlns:c16r2="http://schemas.microsoft.com/office/drawing/2015/06/chart">
              <c:ext xmlns:c16="http://schemas.microsoft.com/office/drawing/2014/chart" uri="{C3380CC4-5D6E-409C-BE32-E72D297353CC}">
                <c16:uniqueId val="{00000026-3A7E-4143-BA85-431A946648C8}"/>
              </c:ext>
            </c:extLst>
          </c:dPt>
          <c:dPt>
            <c:idx val="2"/>
            <c:marker>
              <c:spPr>
                <a:solidFill>
                  <a:schemeClr val="accent4">
                    <a:lumMod val="75000"/>
                  </a:schemeClr>
                </a:solidFill>
                <a:ln w="15875">
                  <a:solidFill>
                    <a:schemeClr val="accent4">
                      <a:lumMod val="75000"/>
                    </a:schemeClr>
                  </a:solidFill>
                  <a:round/>
                </a:ln>
                <a:effectLst/>
              </c:spPr>
            </c:marker>
            <c:bubble3D val="0"/>
            <c:extLst xmlns:c16r2="http://schemas.microsoft.com/office/drawing/2015/06/chart">
              <c:ext xmlns:c16="http://schemas.microsoft.com/office/drawing/2014/chart" uri="{C3380CC4-5D6E-409C-BE32-E72D297353CC}">
                <c16:uniqueId val="{00000027-3A7E-4143-BA85-431A946648C8}"/>
              </c:ext>
            </c:extLst>
          </c:dPt>
          <c:dPt>
            <c:idx val="3"/>
            <c:marker>
              <c:spPr>
                <a:solidFill>
                  <a:schemeClr val="accent2"/>
                </a:solidFill>
                <a:ln w="15875">
                  <a:solidFill>
                    <a:schemeClr val="accent2"/>
                  </a:solidFill>
                  <a:round/>
                </a:ln>
                <a:effectLst/>
              </c:spPr>
            </c:marker>
            <c:bubble3D val="0"/>
            <c:extLst xmlns:c16r2="http://schemas.microsoft.com/office/drawing/2015/06/chart">
              <c:ext xmlns:c16="http://schemas.microsoft.com/office/drawing/2014/chart" uri="{C3380CC4-5D6E-409C-BE32-E72D297353CC}">
                <c16:uniqueId val="{00000028-3A7E-4143-BA85-431A946648C8}"/>
              </c:ext>
            </c:extLst>
          </c:dPt>
          <c:dPt>
            <c:idx val="4"/>
            <c:bubble3D val="0"/>
            <c:extLst xmlns:c16r2="http://schemas.microsoft.com/office/drawing/2015/06/chart">
              <c:ext xmlns:c16="http://schemas.microsoft.com/office/drawing/2014/chart" uri="{C3380CC4-5D6E-409C-BE32-E72D297353CC}">
                <c16:uniqueId val="{00000029-3A7E-4143-BA85-431A946648C8}"/>
              </c:ext>
            </c:extLst>
          </c:dPt>
          <c:dPt>
            <c:idx val="5"/>
            <c:marker>
              <c:spPr>
                <a:solidFill>
                  <a:srgbClr val="7030A0"/>
                </a:solidFill>
                <a:ln w="15875">
                  <a:solidFill>
                    <a:srgbClr val="7030A0"/>
                  </a:solidFill>
                  <a:round/>
                </a:ln>
                <a:effectLst/>
              </c:spPr>
            </c:marker>
            <c:bubble3D val="0"/>
            <c:extLst xmlns:c16r2="http://schemas.microsoft.com/office/drawing/2015/06/chart">
              <c:ext xmlns:c16="http://schemas.microsoft.com/office/drawing/2014/chart" uri="{C3380CC4-5D6E-409C-BE32-E72D297353CC}">
                <c16:uniqueId val="{0000002A-3A7E-4143-BA85-431A946648C8}"/>
              </c:ext>
            </c:extLst>
          </c:dPt>
          <c:dPt>
            <c:idx val="6"/>
            <c:marker>
              <c:spPr>
                <a:solidFill>
                  <a:srgbClr val="00B050"/>
                </a:solidFill>
                <a:ln w="15875">
                  <a:solidFill>
                    <a:srgbClr val="00B050"/>
                  </a:solidFill>
                  <a:round/>
                </a:ln>
                <a:effectLst/>
              </c:spPr>
            </c:marker>
            <c:bubble3D val="0"/>
            <c:extLst xmlns:c16r2="http://schemas.microsoft.com/office/drawing/2015/06/chart">
              <c:ext xmlns:c16="http://schemas.microsoft.com/office/drawing/2014/chart" uri="{C3380CC4-5D6E-409C-BE32-E72D297353CC}">
                <c16:uniqueId val="{0000002B-3A7E-4143-BA85-431A946648C8}"/>
              </c:ext>
            </c:extLst>
          </c:dPt>
          <c:cat>
            <c:strRef>
              <c:f>'42. Adolescent ART coverage'!$B$35:$H$35</c:f>
              <c:strCache>
                <c:ptCount val="7"/>
                <c:pt idx="0">
                  <c:v>East Asia &amp; Pacific</c:v>
                </c:pt>
                <c:pt idx="1">
                  <c:v>Eastern &amp; Southern Africa</c:v>
                </c:pt>
                <c:pt idx="2">
                  <c:v>Eastern Europe &amp; Central Asia</c:v>
                </c:pt>
                <c:pt idx="3">
                  <c:v>Latin America &amp; Caribbean</c:v>
                </c:pt>
                <c:pt idx="4">
                  <c:v>Middle East &amp; North Africa</c:v>
                </c:pt>
                <c:pt idx="5">
                  <c:v>South Asia</c:v>
                </c:pt>
                <c:pt idx="6">
                  <c:v>West &amp; Central Africa</c:v>
                </c:pt>
              </c:strCache>
            </c:strRef>
          </c:cat>
          <c:val>
            <c:numRef>
              <c:f>'42. Adolescent ART coverage'!$B$41:$H$41</c:f>
              <c:numCache>
                <c:formatCode>General</c:formatCode>
                <c:ptCount val="7"/>
                <c:pt idx="2" formatCode="0%">
                  <c:v>0.95</c:v>
                </c:pt>
                <c:pt idx="3" formatCode="0%">
                  <c:v>0.28403248170582</c:v>
                </c:pt>
                <c:pt idx="6" formatCode="0%">
                  <c:v>0.311084504946555</c:v>
                </c:pt>
              </c:numCache>
            </c:numRef>
          </c:val>
          <c:smooth val="0"/>
          <c:extLst xmlns:c16r2="http://schemas.microsoft.com/office/drawing/2015/06/chart">
            <c:ext xmlns:c16="http://schemas.microsoft.com/office/drawing/2014/chart" uri="{C3380CC4-5D6E-409C-BE32-E72D297353CC}">
              <c16:uniqueId val="{0000002C-3A7E-4143-BA85-431A946648C8}"/>
            </c:ext>
          </c:extLst>
        </c:ser>
        <c:ser>
          <c:idx val="6"/>
          <c:order val="6"/>
          <c:tx>
            <c:strRef>
              <c:f>'42. Adolescent ART coverage'!$A$42</c:f>
              <c:strCache>
                <c:ptCount val="1"/>
                <c:pt idx="0">
                  <c:v>7</c:v>
                </c:pt>
              </c:strCache>
            </c:strRef>
          </c:tx>
          <c:spPr>
            <a:ln w="22225" cap="rnd">
              <a:noFill/>
              <a:round/>
            </a:ln>
            <a:effectLst/>
          </c:spPr>
          <c:marker>
            <c:symbol val="circle"/>
            <c:size val="7"/>
            <c:spPr>
              <a:solidFill>
                <a:schemeClr val="accent2"/>
              </a:solidFill>
              <a:ln w="15875">
                <a:solidFill>
                  <a:schemeClr val="accent2"/>
                </a:solidFill>
                <a:round/>
              </a:ln>
              <a:effectLst/>
            </c:spPr>
          </c:marker>
          <c:dPt>
            <c:idx val="1"/>
            <c:marker>
              <c:spPr>
                <a:solidFill>
                  <a:schemeClr val="accent5"/>
                </a:solidFill>
                <a:ln w="15875">
                  <a:solidFill>
                    <a:schemeClr val="accent5"/>
                  </a:solidFill>
                  <a:round/>
                </a:ln>
                <a:effectLst/>
              </c:spPr>
            </c:marker>
            <c:bubble3D val="0"/>
            <c:extLst xmlns:c16r2="http://schemas.microsoft.com/office/drawing/2015/06/chart">
              <c:ext xmlns:c16="http://schemas.microsoft.com/office/drawing/2014/chart" uri="{C3380CC4-5D6E-409C-BE32-E72D297353CC}">
                <c16:uniqueId val="{0000002D-3A7E-4143-BA85-431A946648C8}"/>
              </c:ext>
            </c:extLst>
          </c:dPt>
          <c:dPt>
            <c:idx val="2"/>
            <c:marker>
              <c:spPr>
                <a:solidFill>
                  <a:schemeClr val="accent4">
                    <a:lumMod val="75000"/>
                  </a:schemeClr>
                </a:solidFill>
                <a:ln w="15875">
                  <a:solidFill>
                    <a:schemeClr val="accent4">
                      <a:lumMod val="75000"/>
                    </a:schemeClr>
                  </a:solidFill>
                  <a:round/>
                </a:ln>
                <a:effectLst/>
              </c:spPr>
            </c:marker>
            <c:bubble3D val="0"/>
            <c:extLst xmlns:c16r2="http://schemas.microsoft.com/office/drawing/2015/06/chart">
              <c:ext xmlns:c16="http://schemas.microsoft.com/office/drawing/2014/chart" uri="{C3380CC4-5D6E-409C-BE32-E72D297353CC}">
                <c16:uniqueId val="{0000002E-3A7E-4143-BA85-431A946648C8}"/>
              </c:ext>
            </c:extLst>
          </c:dPt>
          <c:dPt>
            <c:idx val="3"/>
            <c:bubble3D val="0"/>
            <c:extLst xmlns:c16r2="http://schemas.microsoft.com/office/drawing/2015/06/chart">
              <c:ext xmlns:c16="http://schemas.microsoft.com/office/drawing/2014/chart" uri="{C3380CC4-5D6E-409C-BE32-E72D297353CC}">
                <c16:uniqueId val="{0000002F-3A7E-4143-BA85-431A946648C8}"/>
              </c:ext>
            </c:extLst>
          </c:dPt>
          <c:dPt>
            <c:idx val="4"/>
            <c:marker>
              <c:spPr>
                <a:solidFill>
                  <a:schemeClr val="accent1"/>
                </a:solidFill>
                <a:ln w="15875">
                  <a:solidFill>
                    <a:schemeClr val="accent1"/>
                  </a:solidFill>
                  <a:round/>
                </a:ln>
                <a:effectLst/>
              </c:spPr>
            </c:marker>
            <c:bubble3D val="0"/>
            <c:extLst xmlns:c16r2="http://schemas.microsoft.com/office/drawing/2015/06/chart">
              <c:ext xmlns:c16="http://schemas.microsoft.com/office/drawing/2014/chart" uri="{C3380CC4-5D6E-409C-BE32-E72D297353CC}">
                <c16:uniqueId val="{00000030-3A7E-4143-BA85-431A946648C8}"/>
              </c:ext>
            </c:extLst>
          </c:dPt>
          <c:dPt>
            <c:idx val="6"/>
            <c:marker>
              <c:spPr>
                <a:solidFill>
                  <a:srgbClr val="00B050"/>
                </a:solidFill>
                <a:ln w="15875">
                  <a:solidFill>
                    <a:srgbClr val="00B050"/>
                  </a:solidFill>
                  <a:round/>
                </a:ln>
                <a:effectLst/>
              </c:spPr>
            </c:marker>
            <c:bubble3D val="0"/>
            <c:extLst xmlns:c16r2="http://schemas.microsoft.com/office/drawing/2015/06/chart">
              <c:ext xmlns:c16="http://schemas.microsoft.com/office/drawing/2014/chart" uri="{C3380CC4-5D6E-409C-BE32-E72D297353CC}">
                <c16:uniqueId val="{00000031-3A7E-4143-BA85-431A946648C8}"/>
              </c:ext>
            </c:extLst>
          </c:dPt>
          <c:cat>
            <c:strRef>
              <c:f>'42. Adolescent ART coverage'!$B$35:$H$35</c:f>
              <c:strCache>
                <c:ptCount val="7"/>
                <c:pt idx="0">
                  <c:v>East Asia &amp; Pacific</c:v>
                </c:pt>
                <c:pt idx="1">
                  <c:v>Eastern &amp; Southern Africa</c:v>
                </c:pt>
                <c:pt idx="2">
                  <c:v>Eastern Europe &amp; Central Asia</c:v>
                </c:pt>
                <c:pt idx="3">
                  <c:v>Latin America &amp; Caribbean</c:v>
                </c:pt>
                <c:pt idx="4">
                  <c:v>Middle East &amp; North Africa</c:v>
                </c:pt>
                <c:pt idx="5">
                  <c:v>South Asia</c:v>
                </c:pt>
                <c:pt idx="6">
                  <c:v>West &amp; Central Africa</c:v>
                </c:pt>
              </c:strCache>
            </c:strRef>
          </c:cat>
          <c:val>
            <c:numRef>
              <c:f>'42. Adolescent ART coverage'!$B$42:$H$42</c:f>
              <c:numCache>
                <c:formatCode>General</c:formatCode>
                <c:ptCount val="7"/>
                <c:pt idx="2" formatCode="0%">
                  <c:v>0.95</c:v>
                </c:pt>
                <c:pt idx="3" formatCode="0%">
                  <c:v>0.299951654850924</c:v>
                </c:pt>
                <c:pt idx="6" formatCode="0%">
                  <c:v>0.403215390731464</c:v>
                </c:pt>
              </c:numCache>
            </c:numRef>
          </c:val>
          <c:smooth val="0"/>
          <c:extLst xmlns:c16r2="http://schemas.microsoft.com/office/drawing/2015/06/chart">
            <c:ext xmlns:c16="http://schemas.microsoft.com/office/drawing/2014/chart" uri="{C3380CC4-5D6E-409C-BE32-E72D297353CC}">
              <c16:uniqueId val="{00000032-3A7E-4143-BA85-431A946648C8}"/>
            </c:ext>
          </c:extLst>
        </c:ser>
        <c:ser>
          <c:idx val="7"/>
          <c:order val="7"/>
          <c:tx>
            <c:strRef>
              <c:f>'42. Adolescent ART coverage'!$A$43</c:f>
              <c:strCache>
                <c:ptCount val="1"/>
                <c:pt idx="0">
                  <c:v>8</c:v>
                </c:pt>
              </c:strCache>
            </c:strRef>
          </c:tx>
          <c:spPr>
            <a:ln w="22225" cap="rnd">
              <a:noFill/>
              <a:round/>
            </a:ln>
            <a:effectLst/>
          </c:spPr>
          <c:marker>
            <c:symbol val="circle"/>
            <c:size val="7"/>
            <c:spPr>
              <a:solidFill>
                <a:schemeClr val="accent6"/>
              </a:solidFill>
              <a:ln w="15875">
                <a:solidFill>
                  <a:schemeClr val="accent6"/>
                </a:solidFill>
                <a:round/>
              </a:ln>
              <a:effectLst/>
            </c:spPr>
          </c:marker>
          <c:dPt>
            <c:idx val="1"/>
            <c:marker>
              <c:spPr>
                <a:solidFill>
                  <a:schemeClr val="accent5"/>
                </a:solidFill>
                <a:ln w="15875">
                  <a:solidFill>
                    <a:schemeClr val="accent5"/>
                  </a:solidFill>
                  <a:round/>
                </a:ln>
                <a:effectLst/>
              </c:spPr>
            </c:marker>
            <c:bubble3D val="0"/>
            <c:extLst xmlns:c16r2="http://schemas.microsoft.com/office/drawing/2015/06/chart">
              <c:ext xmlns:c16="http://schemas.microsoft.com/office/drawing/2014/chart" uri="{C3380CC4-5D6E-409C-BE32-E72D297353CC}">
                <c16:uniqueId val="{00000033-3A7E-4143-BA85-431A946648C8}"/>
              </c:ext>
            </c:extLst>
          </c:dPt>
          <c:dPt>
            <c:idx val="3"/>
            <c:marker>
              <c:spPr>
                <a:solidFill>
                  <a:schemeClr val="accent2"/>
                </a:solidFill>
                <a:ln w="15875">
                  <a:solidFill>
                    <a:schemeClr val="accent2"/>
                  </a:solidFill>
                  <a:round/>
                </a:ln>
                <a:effectLst/>
              </c:spPr>
            </c:marker>
            <c:bubble3D val="0"/>
            <c:extLst xmlns:c16r2="http://schemas.microsoft.com/office/drawing/2015/06/chart">
              <c:ext xmlns:c16="http://schemas.microsoft.com/office/drawing/2014/chart" uri="{C3380CC4-5D6E-409C-BE32-E72D297353CC}">
                <c16:uniqueId val="{00000034-3A7E-4143-BA85-431A946648C8}"/>
              </c:ext>
            </c:extLst>
          </c:dPt>
          <c:dPt>
            <c:idx val="4"/>
            <c:marker>
              <c:spPr>
                <a:solidFill>
                  <a:schemeClr val="accent1"/>
                </a:solidFill>
                <a:ln w="15875">
                  <a:solidFill>
                    <a:schemeClr val="accent1"/>
                  </a:solidFill>
                  <a:round/>
                </a:ln>
                <a:effectLst/>
              </c:spPr>
            </c:marker>
            <c:bubble3D val="0"/>
            <c:extLst xmlns:c16r2="http://schemas.microsoft.com/office/drawing/2015/06/chart">
              <c:ext xmlns:c16="http://schemas.microsoft.com/office/drawing/2014/chart" uri="{C3380CC4-5D6E-409C-BE32-E72D297353CC}">
                <c16:uniqueId val="{00000035-3A7E-4143-BA85-431A946648C8}"/>
              </c:ext>
            </c:extLst>
          </c:dPt>
          <c:dPt>
            <c:idx val="6"/>
            <c:marker>
              <c:spPr>
                <a:solidFill>
                  <a:srgbClr val="00B050"/>
                </a:solidFill>
                <a:ln w="15875">
                  <a:solidFill>
                    <a:srgbClr val="00B050"/>
                  </a:solidFill>
                  <a:round/>
                </a:ln>
                <a:effectLst/>
              </c:spPr>
            </c:marker>
            <c:bubble3D val="0"/>
            <c:extLst xmlns:c16r2="http://schemas.microsoft.com/office/drawing/2015/06/chart">
              <c:ext xmlns:c16="http://schemas.microsoft.com/office/drawing/2014/chart" uri="{C3380CC4-5D6E-409C-BE32-E72D297353CC}">
                <c16:uniqueId val="{00000036-3A7E-4143-BA85-431A946648C8}"/>
              </c:ext>
            </c:extLst>
          </c:dPt>
          <c:cat>
            <c:strRef>
              <c:f>'42. Adolescent ART coverage'!$B$35:$H$35</c:f>
              <c:strCache>
                <c:ptCount val="7"/>
                <c:pt idx="0">
                  <c:v>East Asia &amp; Pacific</c:v>
                </c:pt>
                <c:pt idx="1">
                  <c:v>Eastern &amp; Southern Africa</c:v>
                </c:pt>
                <c:pt idx="2">
                  <c:v>Eastern Europe &amp; Central Asia</c:v>
                </c:pt>
                <c:pt idx="3">
                  <c:v>Latin America &amp; Caribbean</c:v>
                </c:pt>
                <c:pt idx="4">
                  <c:v>Middle East &amp; North Africa</c:v>
                </c:pt>
                <c:pt idx="5">
                  <c:v>South Asia</c:v>
                </c:pt>
                <c:pt idx="6">
                  <c:v>West &amp; Central Africa</c:v>
                </c:pt>
              </c:strCache>
            </c:strRef>
          </c:cat>
          <c:val>
            <c:numRef>
              <c:f>'42. Adolescent ART coverage'!$B$43:$H$43</c:f>
              <c:numCache>
                <c:formatCode>General</c:formatCode>
                <c:ptCount val="7"/>
                <c:pt idx="3" formatCode="0%">
                  <c:v>0.318937942921231</c:v>
                </c:pt>
                <c:pt idx="6" formatCode="0%">
                  <c:v>0.607110394621756</c:v>
                </c:pt>
              </c:numCache>
            </c:numRef>
          </c:val>
          <c:smooth val="0"/>
          <c:extLst xmlns:c16r2="http://schemas.microsoft.com/office/drawing/2015/06/chart">
            <c:ext xmlns:c16="http://schemas.microsoft.com/office/drawing/2014/chart" uri="{C3380CC4-5D6E-409C-BE32-E72D297353CC}">
              <c16:uniqueId val="{00000037-3A7E-4143-BA85-431A946648C8}"/>
            </c:ext>
          </c:extLst>
        </c:ser>
        <c:ser>
          <c:idx val="8"/>
          <c:order val="8"/>
          <c:tx>
            <c:strRef>
              <c:f>'42. Adolescent ART coverage'!$A$44</c:f>
              <c:strCache>
                <c:ptCount val="1"/>
                <c:pt idx="0">
                  <c:v>9</c:v>
                </c:pt>
              </c:strCache>
            </c:strRef>
          </c:tx>
          <c:spPr>
            <a:ln w="22225" cap="rnd">
              <a:noFill/>
              <a:round/>
            </a:ln>
            <a:effectLst/>
          </c:spPr>
          <c:marker>
            <c:symbol val="circle"/>
            <c:size val="7"/>
            <c:spPr>
              <a:solidFill>
                <a:schemeClr val="accent6"/>
              </a:solidFill>
              <a:ln w="15875">
                <a:solidFill>
                  <a:schemeClr val="accent6"/>
                </a:solidFill>
                <a:round/>
              </a:ln>
              <a:effectLst/>
            </c:spPr>
          </c:marker>
          <c:dPt>
            <c:idx val="1"/>
            <c:marker>
              <c:spPr>
                <a:solidFill>
                  <a:schemeClr val="accent5"/>
                </a:solidFill>
                <a:ln w="15875">
                  <a:solidFill>
                    <a:schemeClr val="accent5"/>
                  </a:solidFill>
                  <a:round/>
                </a:ln>
                <a:effectLst/>
              </c:spPr>
            </c:marker>
            <c:bubble3D val="0"/>
            <c:extLst xmlns:c16r2="http://schemas.microsoft.com/office/drawing/2015/06/chart">
              <c:ext xmlns:c16="http://schemas.microsoft.com/office/drawing/2014/chart" uri="{C3380CC4-5D6E-409C-BE32-E72D297353CC}">
                <c16:uniqueId val="{00000038-3A7E-4143-BA85-431A946648C8}"/>
              </c:ext>
            </c:extLst>
          </c:dPt>
          <c:dPt>
            <c:idx val="3"/>
            <c:marker>
              <c:spPr>
                <a:solidFill>
                  <a:schemeClr val="accent2"/>
                </a:solidFill>
                <a:ln w="15875">
                  <a:solidFill>
                    <a:schemeClr val="accent2"/>
                  </a:solidFill>
                  <a:round/>
                </a:ln>
                <a:effectLst/>
              </c:spPr>
            </c:marker>
            <c:bubble3D val="0"/>
            <c:extLst xmlns:c16r2="http://schemas.microsoft.com/office/drawing/2015/06/chart">
              <c:ext xmlns:c16="http://schemas.microsoft.com/office/drawing/2014/chart" uri="{C3380CC4-5D6E-409C-BE32-E72D297353CC}">
                <c16:uniqueId val="{00000039-3A7E-4143-BA85-431A946648C8}"/>
              </c:ext>
            </c:extLst>
          </c:dPt>
          <c:dPt>
            <c:idx val="6"/>
            <c:marker>
              <c:spPr>
                <a:solidFill>
                  <a:srgbClr val="00B050"/>
                </a:solidFill>
                <a:ln w="15875">
                  <a:solidFill>
                    <a:srgbClr val="00B050"/>
                  </a:solidFill>
                  <a:round/>
                </a:ln>
                <a:effectLst/>
              </c:spPr>
            </c:marker>
            <c:bubble3D val="0"/>
            <c:extLst xmlns:c16r2="http://schemas.microsoft.com/office/drawing/2015/06/chart">
              <c:ext xmlns:c16="http://schemas.microsoft.com/office/drawing/2014/chart" uri="{C3380CC4-5D6E-409C-BE32-E72D297353CC}">
                <c16:uniqueId val="{0000003A-3A7E-4143-BA85-431A946648C8}"/>
              </c:ext>
            </c:extLst>
          </c:dPt>
          <c:cat>
            <c:strRef>
              <c:f>'42. Adolescent ART coverage'!$B$35:$H$35</c:f>
              <c:strCache>
                <c:ptCount val="7"/>
                <c:pt idx="0">
                  <c:v>East Asia &amp; Pacific</c:v>
                </c:pt>
                <c:pt idx="1">
                  <c:v>Eastern &amp; Southern Africa</c:v>
                </c:pt>
                <c:pt idx="2">
                  <c:v>Eastern Europe &amp; Central Asia</c:v>
                </c:pt>
                <c:pt idx="3">
                  <c:v>Latin America &amp; Caribbean</c:v>
                </c:pt>
                <c:pt idx="4">
                  <c:v>Middle East &amp; North Africa</c:v>
                </c:pt>
                <c:pt idx="5">
                  <c:v>South Asia</c:v>
                </c:pt>
                <c:pt idx="6">
                  <c:v>West &amp; Central Africa</c:v>
                </c:pt>
              </c:strCache>
            </c:strRef>
          </c:cat>
          <c:val>
            <c:numRef>
              <c:f>'42. Adolescent ART coverage'!$B$44:$H$44</c:f>
              <c:numCache>
                <c:formatCode>General</c:formatCode>
                <c:ptCount val="7"/>
                <c:pt idx="3" formatCode="0%">
                  <c:v>0.331654424933337</c:v>
                </c:pt>
              </c:numCache>
            </c:numRef>
          </c:val>
          <c:smooth val="0"/>
          <c:extLst xmlns:c16r2="http://schemas.microsoft.com/office/drawing/2015/06/chart">
            <c:ext xmlns:c16="http://schemas.microsoft.com/office/drawing/2014/chart" uri="{C3380CC4-5D6E-409C-BE32-E72D297353CC}">
              <c16:uniqueId val="{0000003B-3A7E-4143-BA85-431A946648C8}"/>
            </c:ext>
          </c:extLst>
        </c:ser>
        <c:ser>
          <c:idx val="9"/>
          <c:order val="9"/>
          <c:tx>
            <c:strRef>
              <c:f>'42. Adolescent ART coverage'!$A$45</c:f>
              <c:strCache>
                <c:ptCount val="1"/>
                <c:pt idx="0">
                  <c:v>10</c:v>
                </c:pt>
              </c:strCache>
            </c:strRef>
          </c:tx>
          <c:spPr>
            <a:ln w="22225" cap="rnd">
              <a:noFill/>
              <a:round/>
            </a:ln>
            <a:effectLst/>
          </c:spPr>
          <c:marker>
            <c:symbol val="circle"/>
            <c:size val="7"/>
            <c:spPr>
              <a:solidFill>
                <a:schemeClr val="lt1"/>
              </a:solidFill>
              <a:ln w="15875">
                <a:solidFill>
                  <a:schemeClr val="accent1">
                    <a:lumMod val="80000"/>
                    <a:lumOff val="20000"/>
                  </a:schemeClr>
                </a:solidFill>
                <a:round/>
              </a:ln>
              <a:effectLst/>
            </c:spPr>
          </c:marker>
          <c:dPt>
            <c:idx val="1"/>
            <c:marker>
              <c:spPr>
                <a:solidFill>
                  <a:schemeClr val="accent5"/>
                </a:solidFill>
                <a:ln w="15875">
                  <a:solidFill>
                    <a:schemeClr val="accent5"/>
                  </a:solidFill>
                  <a:round/>
                </a:ln>
                <a:effectLst/>
              </c:spPr>
            </c:marker>
            <c:bubble3D val="0"/>
            <c:extLst xmlns:c16r2="http://schemas.microsoft.com/office/drawing/2015/06/chart">
              <c:ext xmlns:c16="http://schemas.microsoft.com/office/drawing/2014/chart" uri="{C3380CC4-5D6E-409C-BE32-E72D297353CC}">
                <c16:uniqueId val="{0000003C-3A7E-4143-BA85-431A946648C8}"/>
              </c:ext>
            </c:extLst>
          </c:dPt>
          <c:dPt>
            <c:idx val="3"/>
            <c:marker>
              <c:spPr>
                <a:solidFill>
                  <a:schemeClr val="accent2"/>
                </a:solidFill>
                <a:ln w="15875">
                  <a:solidFill>
                    <a:schemeClr val="accent2"/>
                  </a:solidFill>
                  <a:round/>
                </a:ln>
                <a:effectLst/>
              </c:spPr>
            </c:marker>
            <c:bubble3D val="0"/>
            <c:extLst xmlns:c16r2="http://schemas.microsoft.com/office/drawing/2015/06/chart">
              <c:ext xmlns:c16="http://schemas.microsoft.com/office/drawing/2014/chart" uri="{C3380CC4-5D6E-409C-BE32-E72D297353CC}">
                <c16:uniqueId val="{0000003D-3A7E-4143-BA85-431A946648C8}"/>
              </c:ext>
            </c:extLst>
          </c:dPt>
          <c:dPt>
            <c:idx val="6"/>
            <c:marker>
              <c:spPr>
                <a:solidFill>
                  <a:srgbClr val="00B050"/>
                </a:solidFill>
                <a:ln w="15875">
                  <a:solidFill>
                    <a:srgbClr val="00B050"/>
                  </a:solidFill>
                  <a:round/>
                </a:ln>
                <a:effectLst/>
              </c:spPr>
            </c:marker>
            <c:bubble3D val="0"/>
            <c:extLst xmlns:c16r2="http://schemas.microsoft.com/office/drawing/2015/06/chart">
              <c:ext xmlns:c16="http://schemas.microsoft.com/office/drawing/2014/chart" uri="{C3380CC4-5D6E-409C-BE32-E72D297353CC}">
                <c16:uniqueId val="{0000003E-3A7E-4143-BA85-431A946648C8}"/>
              </c:ext>
            </c:extLst>
          </c:dPt>
          <c:cat>
            <c:strRef>
              <c:f>'42. Adolescent ART coverage'!$B$35:$H$35</c:f>
              <c:strCache>
                <c:ptCount val="7"/>
                <c:pt idx="0">
                  <c:v>East Asia &amp; Pacific</c:v>
                </c:pt>
                <c:pt idx="1">
                  <c:v>Eastern &amp; Southern Africa</c:v>
                </c:pt>
                <c:pt idx="2">
                  <c:v>Eastern Europe &amp; Central Asia</c:v>
                </c:pt>
                <c:pt idx="3">
                  <c:v>Latin America &amp; Caribbean</c:v>
                </c:pt>
                <c:pt idx="4">
                  <c:v>Middle East &amp; North Africa</c:v>
                </c:pt>
                <c:pt idx="5">
                  <c:v>South Asia</c:v>
                </c:pt>
                <c:pt idx="6">
                  <c:v>West &amp; Central Africa</c:v>
                </c:pt>
              </c:strCache>
            </c:strRef>
          </c:cat>
          <c:val>
            <c:numRef>
              <c:f>'42. Adolescent ART coverage'!$B$45:$H$45</c:f>
              <c:numCache>
                <c:formatCode>General</c:formatCode>
                <c:ptCount val="7"/>
                <c:pt idx="3" formatCode="0%">
                  <c:v>0.359929439851947</c:v>
                </c:pt>
              </c:numCache>
            </c:numRef>
          </c:val>
          <c:smooth val="0"/>
          <c:extLst xmlns:c16r2="http://schemas.microsoft.com/office/drawing/2015/06/chart">
            <c:ext xmlns:c16="http://schemas.microsoft.com/office/drawing/2014/chart" uri="{C3380CC4-5D6E-409C-BE32-E72D297353CC}">
              <c16:uniqueId val="{0000003F-3A7E-4143-BA85-431A946648C8}"/>
            </c:ext>
          </c:extLst>
        </c:ser>
        <c:ser>
          <c:idx val="10"/>
          <c:order val="10"/>
          <c:tx>
            <c:strRef>
              <c:f>'42. Adolescent ART coverage'!$A$46</c:f>
              <c:strCache>
                <c:ptCount val="1"/>
                <c:pt idx="0">
                  <c:v>11</c:v>
                </c:pt>
              </c:strCache>
            </c:strRef>
          </c:tx>
          <c:spPr>
            <a:ln w="25400" cap="rnd">
              <a:noFill/>
              <a:round/>
            </a:ln>
            <a:effectLst/>
          </c:spPr>
          <c:marker>
            <c:symbol val="circle"/>
            <c:size val="7"/>
            <c:spPr>
              <a:solidFill>
                <a:schemeClr val="accent6"/>
              </a:solidFill>
              <a:ln w="15875">
                <a:solidFill>
                  <a:schemeClr val="accent6"/>
                </a:solidFill>
                <a:round/>
              </a:ln>
              <a:effectLst/>
            </c:spPr>
          </c:marker>
          <c:dPt>
            <c:idx val="3"/>
            <c:marker>
              <c:spPr>
                <a:solidFill>
                  <a:schemeClr val="accent2"/>
                </a:solidFill>
                <a:ln w="15875">
                  <a:solidFill>
                    <a:schemeClr val="accent2"/>
                  </a:solidFill>
                  <a:round/>
                </a:ln>
                <a:effectLst/>
              </c:spPr>
            </c:marker>
            <c:bubble3D val="0"/>
            <c:extLst xmlns:c16r2="http://schemas.microsoft.com/office/drawing/2015/06/chart">
              <c:ext xmlns:c16="http://schemas.microsoft.com/office/drawing/2014/chart" uri="{C3380CC4-5D6E-409C-BE32-E72D297353CC}">
                <c16:uniqueId val="{00000040-3A7E-4143-BA85-431A946648C8}"/>
              </c:ext>
            </c:extLst>
          </c:dPt>
          <c:cat>
            <c:strRef>
              <c:f>'42. Adolescent ART coverage'!$B$35:$H$35</c:f>
              <c:strCache>
                <c:ptCount val="7"/>
                <c:pt idx="0">
                  <c:v>East Asia &amp; Pacific</c:v>
                </c:pt>
                <c:pt idx="1">
                  <c:v>Eastern &amp; Southern Africa</c:v>
                </c:pt>
                <c:pt idx="2">
                  <c:v>Eastern Europe &amp; Central Asia</c:v>
                </c:pt>
                <c:pt idx="3">
                  <c:v>Latin America &amp; Caribbean</c:v>
                </c:pt>
                <c:pt idx="4">
                  <c:v>Middle East &amp; North Africa</c:v>
                </c:pt>
                <c:pt idx="5">
                  <c:v>South Asia</c:v>
                </c:pt>
                <c:pt idx="6">
                  <c:v>West &amp; Central Africa</c:v>
                </c:pt>
              </c:strCache>
            </c:strRef>
          </c:cat>
          <c:val>
            <c:numRef>
              <c:f>'42. Adolescent ART coverage'!$B$46:$H$46</c:f>
              <c:numCache>
                <c:formatCode>General</c:formatCode>
                <c:ptCount val="7"/>
                <c:pt idx="3" formatCode="0%">
                  <c:v>0.402004310013422</c:v>
                </c:pt>
              </c:numCache>
            </c:numRef>
          </c:val>
          <c:smooth val="0"/>
          <c:extLst xmlns:c16r2="http://schemas.microsoft.com/office/drawing/2015/06/chart">
            <c:ext xmlns:c16="http://schemas.microsoft.com/office/drawing/2014/chart" uri="{C3380CC4-5D6E-409C-BE32-E72D297353CC}">
              <c16:uniqueId val="{00000041-3A7E-4143-BA85-431A946648C8}"/>
            </c:ext>
          </c:extLst>
        </c:ser>
        <c:ser>
          <c:idx val="11"/>
          <c:order val="11"/>
          <c:tx>
            <c:strRef>
              <c:f>'42. Adolescent ART coverage'!$A$47</c:f>
              <c:strCache>
                <c:ptCount val="1"/>
                <c:pt idx="0">
                  <c:v>12</c:v>
                </c:pt>
              </c:strCache>
            </c:strRef>
          </c:tx>
          <c:spPr>
            <a:ln w="22225" cap="rnd">
              <a:noFill/>
              <a:round/>
            </a:ln>
            <a:effectLst/>
          </c:spPr>
          <c:marker>
            <c:symbol val="circle"/>
            <c:size val="7"/>
            <c:spPr>
              <a:solidFill>
                <a:schemeClr val="accent6"/>
              </a:solidFill>
              <a:ln w="15875">
                <a:solidFill>
                  <a:schemeClr val="accent4"/>
                </a:solidFill>
                <a:round/>
              </a:ln>
              <a:effectLst/>
            </c:spPr>
          </c:marker>
          <c:dPt>
            <c:idx val="3"/>
            <c:marker>
              <c:spPr>
                <a:solidFill>
                  <a:schemeClr val="accent2"/>
                </a:solidFill>
                <a:ln w="15875">
                  <a:solidFill>
                    <a:schemeClr val="accent2"/>
                  </a:solidFill>
                  <a:round/>
                </a:ln>
                <a:effectLst/>
              </c:spPr>
            </c:marker>
            <c:bubble3D val="0"/>
            <c:extLst xmlns:c16r2="http://schemas.microsoft.com/office/drawing/2015/06/chart">
              <c:ext xmlns:c16="http://schemas.microsoft.com/office/drawing/2014/chart" uri="{C3380CC4-5D6E-409C-BE32-E72D297353CC}">
                <c16:uniqueId val="{00000042-3A7E-4143-BA85-431A946648C8}"/>
              </c:ext>
            </c:extLst>
          </c:dPt>
          <c:cat>
            <c:strRef>
              <c:f>'42. Adolescent ART coverage'!$B$35:$H$35</c:f>
              <c:strCache>
                <c:ptCount val="7"/>
                <c:pt idx="0">
                  <c:v>East Asia &amp; Pacific</c:v>
                </c:pt>
                <c:pt idx="1">
                  <c:v>Eastern &amp; Southern Africa</c:v>
                </c:pt>
                <c:pt idx="2">
                  <c:v>Eastern Europe &amp; Central Asia</c:v>
                </c:pt>
                <c:pt idx="3">
                  <c:v>Latin America &amp; Caribbean</c:v>
                </c:pt>
                <c:pt idx="4">
                  <c:v>Middle East &amp; North Africa</c:v>
                </c:pt>
                <c:pt idx="5">
                  <c:v>South Asia</c:v>
                </c:pt>
                <c:pt idx="6">
                  <c:v>West &amp; Central Africa</c:v>
                </c:pt>
              </c:strCache>
            </c:strRef>
          </c:cat>
          <c:val>
            <c:numRef>
              <c:f>'42. Adolescent ART coverage'!$B$47:$H$47</c:f>
              <c:numCache>
                <c:formatCode>General</c:formatCode>
                <c:ptCount val="7"/>
                <c:pt idx="3" formatCode="0%">
                  <c:v>0.528293559880842</c:v>
                </c:pt>
              </c:numCache>
            </c:numRef>
          </c:val>
          <c:smooth val="0"/>
          <c:extLst xmlns:c16r2="http://schemas.microsoft.com/office/drawing/2015/06/chart">
            <c:ext xmlns:c16="http://schemas.microsoft.com/office/drawing/2014/chart" uri="{C3380CC4-5D6E-409C-BE32-E72D297353CC}">
              <c16:uniqueId val="{00000043-3A7E-4143-BA85-431A946648C8}"/>
            </c:ext>
          </c:extLst>
        </c:ser>
        <c:ser>
          <c:idx val="12"/>
          <c:order val="12"/>
          <c:tx>
            <c:strRef>
              <c:f>'42. Adolescent ART coverage'!$A$48</c:f>
              <c:strCache>
                <c:ptCount val="1"/>
                <c:pt idx="0">
                  <c:v>13</c:v>
                </c:pt>
              </c:strCache>
            </c:strRef>
          </c:tx>
          <c:spPr>
            <a:ln w="22225" cap="rnd">
              <a:noFill/>
              <a:round/>
            </a:ln>
            <a:effectLst/>
          </c:spPr>
          <c:marker>
            <c:symbol val="circle"/>
            <c:size val="7"/>
            <c:spPr>
              <a:solidFill>
                <a:schemeClr val="accent6"/>
              </a:solidFill>
              <a:ln w="15875">
                <a:solidFill>
                  <a:schemeClr val="accent6"/>
                </a:solidFill>
                <a:round/>
              </a:ln>
              <a:effectLst/>
            </c:spPr>
          </c:marker>
          <c:dPt>
            <c:idx val="0"/>
            <c:bubble3D val="0"/>
            <c:spPr>
              <a:ln w="22225" cap="rnd">
                <a:solidFill>
                  <a:schemeClr val="accent6"/>
                </a:solidFill>
                <a:round/>
              </a:ln>
              <a:effectLst/>
            </c:spPr>
            <c:extLst xmlns:c16r2="http://schemas.microsoft.com/office/drawing/2015/06/chart">
              <c:ext xmlns:c16="http://schemas.microsoft.com/office/drawing/2014/chart" uri="{C3380CC4-5D6E-409C-BE32-E72D297353CC}">
                <c16:uniqueId val="{00000045-3A7E-4143-BA85-431A946648C8}"/>
              </c:ext>
            </c:extLst>
          </c:dPt>
          <c:dPt>
            <c:idx val="3"/>
            <c:marker>
              <c:spPr>
                <a:solidFill>
                  <a:schemeClr val="accent2"/>
                </a:solidFill>
                <a:ln w="15875">
                  <a:solidFill>
                    <a:schemeClr val="accent2"/>
                  </a:solidFill>
                  <a:round/>
                </a:ln>
                <a:effectLst/>
              </c:spPr>
            </c:marker>
            <c:bubble3D val="0"/>
            <c:extLst xmlns:c16r2="http://schemas.microsoft.com/office/drawing/2015/06/chart">
              <c:ext xmlns:c16="http://schemas.microsoft.com/office/drawing/2014/chart" uri="{C3380CC4-5D6E-409C-BE32-E72D297353CC}">
                <c16:uniqueId val="{00000046-3A7E-4143-BA85-431A946648C8}"/>
              </c:ext>
            </c:extLst>
          </c:dPt>
          <c:cat>
            <c:strRef>
              <c:f>'42. Adolescent ART coverage'!$B$35:$H$35</c:f>
              <c:strCache>
                <c:ptCount val="7"/>
                <c:pt idx="0">
                  <c:v>East Asia &amp; Pacific</c:v>
                </c:pt>
                <c:pt idx="1">
                  <c:v>Eastern &amp; Southern Africa</c:v>
                </c:pt>
                <c:pt idx="2">
                  <c:v>Eastern Europe &amp; Central Asia</c:v>
                </c:pt>
                <c:pt idx="3">
                  <c:v>Latin America &amp; Caribbean</c:v>
                </c:pt>
                <c:pt idx="4">
                  <c:v>Middle East &amp; North Africa</c:v>
                </c:pt>
                <c:pt idx="5">
                  <c:v>South Asia</c:v>
                </c:pt>
                <c:pt idx="6">
                  <c:v>West &amp; Central Africa</c:v>
                </c:pt>
              </c:strCache>
            </c:strRef>
          </c:cat>
          <c:val>
            <c:numRef>
              <c:f>'42. Adolescent ART coverage'!$B$48:$H$48</c:f>
              <c:numCache>
                <c:formatCode>General</c:formatCode>
                <c:ptCount val="7"/>
                <c:pt idx="3" formatCode="0%">
                  <c:v>0.602616119184077</c:v>
                </c:pt>
              </c:numCache>
            </c:numRef>
          </c:val>
          <c:smooth val="0"/>
          <c:extLst xmlns:c16r2="http://schemas.microsoft.com/office/drawing/2015/06/chart">
            <c:ext xmlns:c16="http://schemas.microsoft.com/office/drawing/2014/chart" uri="{C3380CC4-5D6E-409C-BE32-E72D297353CC}">
              <c16:uniqueId val="{00000047-3A7E-4143-BA85-431A946648C8}"/>
            </c:ext>
          </c:extLst>
        </c:ser>
        <c:dLbls>
          <c:showLegendKey val="0"/>
          <c:showVal val="0"/>
          <c:showCatName val="0"/>
          <c:showSerName val="0"/>
          <c:showPercent val="0"/>
          <c:showBubbleSize val="0"/>
        </c:dLbls>
        <c:marker val="1"/>
        <c:smooth val="0"/>
        <c:axId val="151385584"/>
        <c:axId val="151390816"/>
      </c:lineChart>
      <c:catAx>
        <c:axId val="15138558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bg2">
                    <a:lumMod val="10000"/>
                  </a:schemeClr>
                </a:solidFill>
                <a:latin typeface="+mn-lt"/>
                <a:ea typeface="+mn-ea"/>
                <a:cs typeface="+mn-cs"/>
              </a:defRPr>
            </a:pPr>
            <a:endParaRPr lang="en-US"/>
          </a:p>
        </c:txPr>
        <c:crossAx val="151390816"/>
        <c:crosses val="autoZero"/>
        <c:auto val="1"/>
        <c:lblAlgn val="ctr"/>
        <c:lblOffset val="100"/>
        <c:noMultiLvlLbl val="0"/>
      </c:catAx>
      <c:valAx>
        <c:axId val="151390816"/>
        <c:scaling>
          <c:orientation val="minMax"/>
          <c:max val="1.0"/>
        </c:scaling>
        <c:delete val="0"/>
        <c:axPos val="l"/>
        <c:majorGridlines>
          <c:spPr>
            <a:ln w="9525" cap="flat" cmpd="sng" algn="ctr">
              <a:solidFill>
                <a:schemeClr val="dk1">
                  <a:lumMod val="15000"/>
                  <a:lumOff val="85000"/>
                  <a:alpha val="54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51385584"/>
        <c:crosses val="autoZero"/>
        <c:crossBetween val="between"/>
        <c:majorUnit val="0.1"/>
      </c:valAx>
      <c:spPr>
        <a:pattFill prst="ltDnDiag">
          <a:fgClr>
            <a:schemeClr val="dk1">
              <a:lumMod val="15000"/>
              <a:lumOff val="85000"/>
            </a:schemeClr>
          </a:fgClr>
          <a:bgClr>
            <a:schemeClr val="lt1"/>
          </a:bgClr>
        </a:pattFill>
        <a:ln>
          <a:noFill/>
        </a:ln>
        <a:effectLst/>
      </c:spPr>
    </c:plotArea>
    <c:plotVisOnly val="0"/>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'43. Orphans_All Regions'!$B$39</c:f>
              <c:strCache>
                <c:ptCount val="1"/>
                <c:pt idx="0">
                  <c:v>Eastern and Southern Africa</c:v>
                </c:pt>
              </c:strCache>
            </c:strRef>
          </c:tx>
          <c:spPr>
            <a:solidFill>
              <a:srgbClr val="139CEB"/>
            </a:solidFill>
            <a:ln>
              <a:noFill/>
            </a:ln>
            <a:effectLst/>
          </c:spPr>
          <c:cat>
            <c:numRef>
              <c:f>'43. Orphans_All Regions'!$A$40:$A$66</c:f>
              <c:numCache>
                <c:formatCode>General</c:formatCode>
                <c:ptCount val="27"/>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numCache>
            </c:numRef>
          </c:cat>
          <c:val>
            <c:numRef>
              <c:f>'43. Orphans_All Regions'!$B$40:$B$66</c:f>
              <c:numCache>
                <c:formatCode>_(* #,##0_);_(* \(#,##0\);_(* "-"??_);_(@_)</c:formatCode>
                <c:ptCount val="27"/>
                <c:pt idx="0">
                  <c:v>756444.5879299998</c:v>
                </c:pt>
                <c:pt idx="1">
                  <c:v>1.02191683977E6</c:v>
                </c:pt>
                <c:pt idx="2">
                  <c:v>1.34695606784E6</c:v>
                </c:pt>
                <c:pt idx="3">
                  <c:v>1.73708292748E6</c:v>
                </c:pt>
                <c:pt idx="4">
                  <c:v>2.19600440802E6</c:v>
                </c:pt>
                <c:pt idx="5">
                  <c:v>2.72564052891E6</c:v>
                </c:pt>
                <c:pt idx="6">
                  <c:v>3.32282859653E6</c:v>
                </c:pt>
                <c:pt idx="7">
                  <c:v>3.98901516204E6</c:v>
                </c:pt>
                <c:pt idx="8">
                  <c:v>4.71918277791E6</c:v>
                </c:pt>
                <c:pt idx="9">
                  <c:v>5.50654133197E6</c:v>
                </c:pt>
                <c:pt idx="10">
                  <c:v>6.34264774068E6</c:v>
                </c:pt>
                <c:pt idx="11">
                  <c:v>7.21239653453E6</c:v>
                </c:pt>
                <c:pt idx="12">
                  <c:v>8.09204168114E6</c:v>
                </c:pt>
                <c:pt idx="13">
                  <c:v>8.95775997425E6</c:v>
                </c:pt>
                <c:pt idx="14">
                  <c:v>9.78883058197E6</c:v>
                </c:pt>
                <c:pt idx="15">
                  <c:v>1.053661241401E7</c:v>
                </c:pt>
                <c:pt idx="16">
                  <c:v>1.112804286128E7</c:v>
                </c:pt>
                <c:pt idx="17">
                  <c:v>1.153495069153E7</c:v>
                </c:pt>
                <c:pt idx="18">
                  <c:v>1.173340726046E7</c:v>
                </c:pt>
                <c:pt idx="19">
                  <c:v>1.173711308565E7</c:v>
                </c:pt>
                <c:pt idx="20">
                  <c:v>1.15852407622E7</c:v>
                </c:pt>
                <c:pt idx="21">
                  <c:v>1.131204645219E7</c:v>
                </c:pt>
                <c:pt idx="22">
                  <c:v>1.09533006485E7</c:v>
                </c:pt>
                <c:pt idx="23">
                  <c:v>1.050793246009E7</c:v>
                </c:pt>
                <c:pt idx="24">
                  <c:v>9.9983291406E6</c:v>
                </c:pt>
                <c:pt idx="25">
                  <c:v>9.44560025798E6</c:v>
                </c:pt>
                <c:pt idx="26">
                  <c:v>8.86890732086E6</c:v>
                </c:pt>
              </c:numCache>
            </c:numRef>
          </c:val>
          <c:extLst xmlns:c16r2="http://schemas.microsoft.com/office/drawing/2015/06/chart">
            <c:ext xmlns:c16="http://schemas.microsoft.com/office/drawing/2014/chart" uri="{C3380CC4-5D6E-409C-BE32-E72D297353CC}">
              <c16:uniqueId val="{00000000-38EC-469C-941B-BA58A30F0667}"/>
            </c:ext>
          </c:extLst>
        </c:ser>
        <c:ser>
          <c:idx val="1"/>
          <c:order val="1"/>
          <c:tx>
            <c:strRef>
              <c:f>'43. Orphans_All Regions'!$C$39</c:f>
              <c:strCache>
                <c:ptCount val="1"/>
                <c:pt idx="0">
                  <c:v>Western and Central Africa</c:v>
                </c:pt>
              </c:strCache>
            </c:strRef>
          </c:tx>
          <c:spPr>
            <a:solidFill>
              <a:srgbClr val="70B206"/>
            </a:solidFill>
            <a:ln>
              <a:noFill/>
            </a:ln>
            <a:effectLst/>
          </c:spPr>
          <c:cat>
            <c:numRef>
              <c:f>'43. Orphans_All Regions'!$A$40:$A$66</c:f>
              <c:numCache>
                <c:formatCode>General</c:formatCode>
                <c:ptCount val="27"/>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numCache>
            </c:numRef>
          </c:cat>
          <c:val>
            <c:numRef>
              <c:f>'43. Orphans_All Regions'!$C$40:$C$66</c:f>
              <c:numCache>
                <c:formatCode>_(* #,##0_);_(* \(#,##0\);_(* "-"??_);_(@_)</c:formatCode>
                <c:ptCount val="27"/>
                <c:pt idx="0">
                  <c:v>288349.62202</c:v>
                </c:pt>
                <c:pt idx="1">
                  <c:v>386505.44671</c:v>
                </c:pt>
                <c:pt idx="2">
                  <c:v>508454.98694</c:v>
                </c:pt>
                <c:pt idx="3">
                  <c:v>656531.05427</c:v>
                </c:pt>
                <c:pt idx="4">
                  <c:v>831150.25087</c:v>
                </c:pt>
                <c:pt idx="5">
                  <c:v>1.03295573604E6</c:v>
                </c:pt>
                <c:pt idx="6">
                  <c:v>1.26459034974E6</c:v>
                </c:pt>
                <c:pt idx="7">
                  <c:v>1.52672511688E6</c:v>
                </c:pt>
                <c:pt idx="8">
                  <c:v>1.81851077635E6</c:v>
                </c:pt>
                <c:pt idx="9">
                  <c:v>2.13754132791E6</c:v>
                </c:pt>
                <c:pt idx="10">
                  <c:v>2.48050112834E6</c:v>
                </c:pt>
                <c:pt idx="11">
                  <c:v>2.83825096179E6</c:v>
                </c:pt>
                <c:pt idx="12">
                  <c:v>3.2047091191E6</c:v>
                </c:pt>
                <c:pt idx="13">
                  <c:v>3.57505993331E6</c:v>
                </c:pt>
                <c:pt idx="14">
                  <c:v>3.93684959325E6</c:v>
                </c:pt>
                <c:pt idx="15">
                  <c:v>4.26763025899E6</c:v>
                </c:pt>
                <c:pt idx="16">
                  <c:v>4.55326153446E6</c:v>
                </c:pt>
                <c:pt idx="17">
                  <c:v>4.78962128995E6</c:v>
                </c:pt>
                <c:pt idx="18">
                  <c:v>4.98004231231E6</c:v>
                </c:pt>
                <c:pt idx="19">
                  <c:v>5.10540218656E6</c:v>
                </c:pt>
                <c:pt idx="20">
                  <c:v>5.18340503233E6</c:v>
                </c:pt>
                <c:pt idx="21">
                  <c:v>5.21463224307E6</c:v>
                </c:pt>
                <c:pt idx="22">
                  <c:v>5.22174369339E6</c:v>
                </c:pt>
                <c:pt idx="23">
                  <c:v>5.19010831803E6</c:v>
                </c:pt>
                <c:pt idx="24">
                  <c:v>5.12374642982E6</c:v>
                </c:pt>
                <c:pt idx="25">
                  <c:v>5.02924818682E6</c:v>
                </c:pt>
                <c:pt idx="26">
                  <c:v>4.90793235339E6</c:v>
                </c:pt>
              </c:numCache>
            </c:numRef>
          </c:val>
          <c:extLst xmlns:c16r2="http://schemas.microsoft.com/office/drawing/2015/06/chart">
            <c:ext xmlns:c16="http://schemas.microsoft.com/office/drawing/2014/chart" uri="{C3380CC4-5D6E-409C-BE32-E72D297353CC}">
              <c16:uniqueId val="{00000001-38EC-469C-941B-BA58A30F0667}"/>
            </c:ext>
          </c:extLst>
        </c:ser>
        <c:ser>
          <c:idx val="2"/>
          <c:order val="2"/>
          <c:tx>
            <c:strRef>
              <c:f>'43. Orphans_All Regions'!$D$39</c:f>
              <c:strCache>
                <c:ptCount val="1"/>
                <c:pt idx="0">
                  <c:v>East Asia and the Pacific</c:v>
                </c:pt>
              </c:strCache>
            </c:strRef>
          </c:tx>
          <c:spPr>
            <a:solidFill>
              <a:srgbClr val="FEBC09"/>
            </a:solidFill>
            <a:ln>
              <a:noFill/>
            </a:ln>
            <a:effectLst/>
          </c:spPr>
          <c:cat>
            <c:numRef>
              <c:f>'43. Orphans_All Regions'!$A$40:$A$66</c:f>
              <c:numCache>
                <c:formatCode>General</c:formatCode>
                <c:ptCount val="27"/>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numCache>
            </c:numRef>
          </c:cat>
          <c:val>
            <c:numRef>
              <c:f>'43. Orphans_All Regions'!$D$40:$D$66</c:f>
              <c:numCache>
                <c:formatCode>_(* #,##0_);_(* \(#,##0\);_(* "-"??_);_(@_)</c:formatCode>
                <c:ptCount val="27"/>
                <c:pt idx="0">
                  <c:v>10803.66819</c:v>
                </c:pt>
                <c:pt idx="1">
                  <c:v>14780.10548</c:v>
                </c:pt>
                <c:pt idx="2">
                  <c:v>21108.02806</c:v>
                </c:pt>
                <c:pt idx="3">
                  <c:v>31240.02677</c:v>
                </c:pt>
                <c:pt idx="4">
                  <c:v>47160.79401</c:v>
                </c:pt>
                <c:pt idx="5">
                  <c:v>71793.43708999999</c:v>
                </c:pt>
                <c:pt idx="6">
                  <c:v>107000.40418</c:v>
                </c:pt>
                <c:pt idx="7">
                  <c:v>154053.44926</c:v>
                </c:pt>
                <c:pt idx="8">
                  <c:v>213757.99895</c:v>
                </c:pt>
                <c:pt idx="9">
                  <c:v>285691.43717</c:v>
                </c:pt>
                <c:pt idx="10">
                  <c:v>368294.8489299998</c:v>
                </c:pt>
                <c:pt idx="11">
                  <c:v>459061.1487999998</c:v>
                </c:pt>
                <c:pt idx="12">
                  <c:v>554267.35713</c:v>
                </c:pt>
                <c:pt idx="13">
                  <c:v>647098.94938</c:v>
                </c:pt>
                <c:pt idx="14">
                  <c:v>733376.2838399998</c:v>
                </c:pt>
                <c:pt idx="15">
                  <c:v>807687.7779899997</c:v>
                </c:pt>
                <c:pt idx="16">
                  <c:v>862868.5070399999</c:v>
                </c:pt>
                <c:pt idx="17">
                  <c:v>901662.13692</c:v>
                </c:pt>
                <c:pt idx="18">
                  <c:v>929379.01134</c:v>
                </c:pt>
                <c:pt idx="19">
                  <c:v>947062.53358</c:v>
                </c:pt>
                <c:pt idx="20">
                  <c:v>957801.6953200001</c:v>
                </c:pt>
                <c:pt idx="21">
                  <c:v>963776.53885</c:v>
                </c:pt>
                <c:pt idx="22">
                  <c:v>963810.17693</c:v>
                </c:pt>
                <c:pt idx="23">
                  <c:v>958651.83466</c:v>
                </c:pt>
                <c:pt idx="24">
                  <c:v>947914.7081199999</c:v>
                </c:pt>
                <c:pt idx="25">
                  <c:v>929494.1051299998</c:v>
                </c:pt>
                <c:pt idx="26">
                  <c:v>905468.10043</c:v>
                </c:pt>
              </c:numCache>
            </c:numRef>
          </c:val>
          <c:extLst xmlns:c16r2="http://schemas.microsoft.com/office/drawing/2015/06/chart">
            <c:ext xmlns:c16="http://schemas.microsoft.com/office/drawing/2014/chart" uri="{C3380CC4-5D6E-409C-BE32-E72D297353CC}">
              <c16:uniqueId val="{00000002-38EC-469C-941B-BA58A30F0667}"/>
            </c:ext>
          </c:extLst>
        </c:ser>
        <c:ser>
          <c:idx val="3"/>
          <c:order val="3"/>
          <c:tx>
            <c:strRef>
              <c:f>'43. Orphans_All Regions'!$E$39</c:f>
              <c:strCache>
                <c:ptCount val="1"/>
                <c:pt idx="0">
                  <c:v>South Asia</c:v>
                </c:pt>
              </c:strCache>
            </c:strRef>
          </c:tx>
          <c:spPr>
            <a:solidFill>
              <a:srgbClr val="FC5208"/>
            </a:solidFill>
            <a:ln>
              <a:noFill/>
            </a:ln>
            <a:effectLst/>
          </c:spPr>
          <c:cat>
            <c:numRef>
              <c:f>'43. Orphans_All Regions'!$A$40:$A$66</c:f>
              <c:numCache>
                <c:formatCode>General</c:formatCode>
                <c:ptCount val="27"/>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numCache>
            </c:numRef>
          </c:cat>
          <c:val>
            <c:numRef>
              <c:f>'43. Orphans_All Regions'!$E$40:$E$66</c:f>
              <c:numCache>
                <c:formatCode>_(* #,##0_);_(* \(#,##0\);_(* "-"??_);_(@_)</c:formatCode>
                <c:ptCount val="27"/>
                <c:pt idx="0">
                  <c:v>4214.91265</c:v>
                </c:pt>
                <c:pt idx="1">
                  <c:v>7223.57593</c:v>
                </c:pt>
                <c:pt idx="2">
                  <c:v>11970.53932</c:v>
                </c:pt>
                <c:pt idx="3">
                  <c:v>19238.64368</c:v>
                </c:pt>
                <c:pt idx="4">
                  <c:v>30114.60209</c:v>
                </c:pt>
                <c:pt idx="5">
                  <c:v>46015.77408</c:v>
                </c:pt>
                <c:pt idx="6">
                  <c:v>68608.74879999997</c:v>
                </c:pt>
                <c:pt idx="7">
                  <c:v>98955.92802</c:v>
                </c:pt>
                <c:pt idx="8">
                  <c:v>138409.46711</c:v>
                </c:pt>
                <c:pt idx="9">
                  <c:v>186460.25985</c:v>
                </c:pt>
                <c:pt idx="10">
                  <c:v>244913.62593</c:v>
                </c:pt>
                <c:pt idx="11">
                  <c:v>314994.89873</c:v>
                </c:pt>
                <c:pt idx="12">
                  <c:v>395369.3946</c:v>
                </c:pt>
                <c:pt idx="13">
                  <c:v>484220.6671199999</c:v>
                </c:pt>
                <c:pt idx="14">
                  <c:v>579586.08141</c:v>
                </c:pt>
                <c:pt idx="15">
                  <c:v>678060.9686200002</c:v>
                </c:pt>
                <c:pt idx="16">
                  <c:v>773438.14386</c:v>
                </c:pt>
                <c:pt idx="17">
                  <c:v>859271.02829</c:v>
                </c:pt>
                <c:pt idx="18">
                  <c:v>927224.0654</c:v>
                </c:pt>
                <c:pt idx="19">
                  <c:v>971485.90743</c:v>
                </c:pt>
                <c:pt idx="20">
                  <c:v>999534.1987899999</c:v>
                </c:pt>
                <c:pt idx="21">
                  <c:v>1.01135229249E6</c:v>
                </c:pt>
                <c:pt idx="22">
                  <c:v>1.00867792817E6</c:v>
                </c:pt>
                <c:pt idx="23">
                  <c:v>997348.88569</c:v>
                </c:pt>
                <c:pt idx="24">
                  <c:v>972805.2896599998</c:v>
                </c:pt>
                <c:pt idx="25">
                  <c:v>938781.7905799997</c:v>
                </c:pt>
                <c:pt idx="26">
                  <c:v>897571.38339</c:v>
                </c:pt>
              </c:numCache>
            </c:numRef>
          </c:val>
          <c:extLst xmlns:c16r2="http://schemas.microsoft.com/office/drawing/2015/06/chart">
            <c:ext xmlns:c16="http://schemas.microsoft.com/office/drawing/2014/chart" uri="{C3380CC4-5D6E-409C-BE32-E72D297353CC}">
              <c16:uniqueId val="{00000003-38EC-469C-941B-BA58A30F0667}"/>
            </c:ext>
          </c:extLst>
        </c:ser>
        <c:ser>
          <c:idx val="4"/>
          <c:order val="4"/>
          <c:tx>
            <c:strRef>
              <c:f>'43. Orphans_All Regions'!$F$39</c:f>
              <c:strCache>
                <c:ptCount val="1"/>
                <c:pt idx="0">
                  <c:v>Latin America and the Caribbean</c:v>
                </c:pt>
              </c:strCache>
            </c:strRef>
          </c:tx>
          <c:spPr>
            <a:solidFill>
              <a:srgbClr val="560C60"/>
            </a:solidFill>
            <a:ln>
              <a:noFill/>
            </a:ln>
            <a:effectLst/>
          </c:spPr>
          <c:cat>
            <c:numRef>
              <c:f>'43. Orphans_All Regions'!$A$40:$A$66</c:f>
              <c:numCache>
                <c:formatCode>General</c:formatCode>
                <c:ptCount val="27"/>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numCache>
            </c:numRef>
          </c:cat>
          <c:val>
            <c:numRef>
              <c:f>'43. Orphans_All Regions'!$F$40:$F$66</c:f>
              <c:numCache>
                <c:formatCode>_(* #,##0_);_(* \(#,##0\);_(* "-"??_);_(@_)</c:formatCode>
                <c:ptCount val="27"/>
                <c:pt idx="0">
                  <c:v>101764.37766</c:v>
                </c:pt>
                <c:pt idx="1">
                  <c:v>133953.03003</c:v>
                </c:pt>
                <c:pt idx="2">
                  <c:v>171904.49472</c:v>
                </c:pt>
                <c:pt idx="3">
                  <c:v>215435.7737</c:v>
                </c:pt>
                <c:pt idx="4">
                  <c:v>264123.1582899999</c:v>
                </c:pt>
                <c:pt idx="5">
                  <c:v>316949.92348</c:v>
                </c:pt>
                <c:pt idx="6">
                  <c:v>372217.0884900001</c:v>
                </c:pt>
                <c:pt idx="7">
                  <c:v>428244.89315</c:v>
                </c:pt>
                <c:pt idx="8">
                  <c:v>472498.78035</c:v>
                </c:pt>
                <c:pt idx="9">
                  <c:v>515584.4675000001</c:v>
                </c:pt>
                <c:pt idx="10">
                  <c:v>555693.71765</c:v>
                </c:pt>
                <c:pt idx="11">
                  <c:v>591274.48768</c:v>
                </c:pt>
                <c:pt idx="12">
                  <c:v>622626.6622200001</c:v>
                </c:pt>
                <c:pt idx="13">
                  <c:v>648545.7179899998</c:v>
                </c:pt>
                <c:pt idx="14">
                  <c:v>667126.0449399999</c:v>
                </c:pt>
                <c:pt idx="15">
                  <c:v>715080.6798999998</c:v>
                </c:pt>
                <c:pt idx="16">
                  <c:v>686005.6623</c:v>
                </c:pt>
                <c:pt idx="17">
                  <c:v>681051.12592</c:v>
                </c:pt>
                <c:pt idx="18">
                  <c:v>668673.7275099998</c:v>
                </c:pt>
                <c:pt idx="19">
                  <c:v>653337.4142</c:v>
                </c:pt>
                <c:pt idx="20">
                  <c:v>635251.519</c:v>
                </c:pt>
                <c:pt idx="21">
                  <c:v>614979.7303699998</c:v>
                </c:pt>
                <c:pt idx="22">
                  <c:v>592616.32922</c:v>
                </c:pt>
                <c:pt idx="23">
                  <c:v>569093.44393</c:v>
                </c:pt>
                <c:pt idx="24">
                  <c:v>545250.8506</c:v>
                </c:pt>
                <c:pt idx="25">
                  <c:v>522497.23086</c:v>
                </c:pt>
                <c:pt idx="26">
                  <c:v>499101.6528399998</c:v>
                </c:pt>
              </c:numCache>
            </c:numRef>
          </c:val>
          <c:extLst xmlns:c16r2="http://schemas.microsoft.com/office/drawing/2015/06/chart">
            <c:ext xmlns:c16="http://schemas.microsoft.com/office/drawing/2014/chart" uri="{C3380CC4-5D6E-409C-BE32-E72D297353CC}">
              <c16:uniqueId val="{00000004-38EC-469C-941B-BA58A30F0667}"/>
            </c:ext>
          </c:extLst>
        </c:ser>
        <c:ser>
          <c:idx val="5"/>
          <c:order val="5"/>
          <c:tx>
            <c:strRef>
              <c:f>'43. Orphans_All Regions'!$G$39</c:f>
              <c:strCache>
                <c:ptCount val="1"/>
                <c:pt idx="0">
                  <c:v>Eastern Europe and Central Asia</c:v>
                </c:pt>
              </c:strCache>
            </c:strRef>
          </c:tx>
          <c:spPr>
            <a:solidFill>
              <a:srgbClr val="9CDAF8"/>
            </a:solidFill>
            <a:ln>
              <a:noFill/>
            </a:ln>
            <a:effectLst/>
          </c:spPr>
          <c:cat>
            <c:numRef>
              <c:f>'43. Orphans_All Regions'!$A$40:$A$66</c:f>
              <c:numCache>
                <c:formatCode>General</c:formatCode>
                <c:ptCount val="27"/>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numCache>
            </c:numRef>
          </c:cat>
          <c:val>
            <c:numRef>
              <c:f>'43. Orphans_All Regions'!$G$40:$G$66</c:f>
              <c:numCache>
                <c:formatCode>_(* #,##0_);_(* \(#,##0\);_(* "-"??_);_(@_)</c:formatCode>
                <c:ptCount val="27"/>
                <c:pt idx="0">
                  <c:v>8621.12506</c:v>
                </c:pt>
                <c:pt idx="1">
                  <c:v>10228.11546</c:v>
                </c:pt>
                <c:pt idx="2">
                  <c:v>12031.76054</c:v>
                </c:pt>
                <c:pt idx="3">
                  <c:v>14054.89287</c:v>
                </c:pt>
                <c:pt idx="4">
                  <c:v>16328.72724</c:v>
                </c:pt>
                <c:pt idx="5">
                  <c:v>18876.87822999999</c:v>
                </c:pt>
                <c:pt idx="6">
                  <c:v>21738.78315</c:v>
                </c:pt>
                <c:pt idx="7">
                  <c:v>24717.81722</c:v>
                </c:pt>
                <c:pt idx="8">
                  <c:v>27909.42741</c:v>
                </c:pt>
                <c:pt idx="9">
                  <c:v>31416.20936</c:v>
                </c:pt>
                <c:pt idx="10">
                  <c:v>35291.46203</c:v>
                </c:pt>
                <c:pt idx="11">
                  <c:v>39755.60441</c:v>
                </c:pt>
                <c:pt idx="12">
                  <c:v>45328.60466</c:v>
                </c:pt>
                <c:pt idx="13">
                  <c:v>52298.92213</c:v>
                </c:pt>
                <c:pt idx="14">
                  <c:v>60657.94416000001</c:v>
                </c:pt>
                <c:pt idx="15">
                  <c:v>70208.37319</c:v>
                </c:pt>
                <c:pt idx="16">
                  <c:v>81231.3882</c:v>
                </c:pt>
                <c:pt idx="17">
                  <c:v>92896.32605</c:v>
                </c:pt>
                <c:pt idx="18">
                  <c:v>103189.63216</c:v>
                </c:pt>
                <c:pt idx="19">
                  <c:v>113010.81082</c:v>
                </c:pt>
                <c:pt idx="20">
                  <c:v>124634.63491</c:v>
                </c:pt>
                <c:pt idx="21">
                  <c:v>138941.69303</c:v>
                </c:pt>
                <c:pt idx="22">
                  <c:v>155329.92993</c:v>
                </c:pt>
                <c:pt idx="23">
                  <c:v>172988.24615</c:v>
                </c:pt>
                <c:pt idx="24">
                  <c:v>191646.40663</c:v>
                </c:pt>
                <c:pt idx="25">
                  <c:v>210579.94852</c:v>
                </c:pt>
                <c:pt idx="26">
                  <c:v>229886.50146</c:v>
                </c:pt>
              </c:numCache>
            </c:numRef>
          </c:val>
          <c:extLst xmlns:c16r2="http://schemas.microsoft.com/office/drawing/2015/06/chart">
            <c:ext xmlns:c16="http://schemas.microsoft.com/office/drawing/2014/chart" uri="{C3380CC4-5D6E-409C-BE32-E72D297353CC}">
              <c16:uniqueId val="{00000005-38EC-469C-941B-BA58A30F0667}"/>
            </c:ext>
          </c:extLst>
        </c:ser>
        <c:ser>
          <c:idx val="6"/>
          <c:order val="6"/>
          <c:tx>
            <c:strRef>
              <c:f>'43. Orphans_All Regions'!$H$39</c:f>
              <c:strCache>
                <c:ptCount val="1"/>
                <c:pt idx="0">
                  <c:v>North America</c:v>
                </c:pt>
              </c:strCache>
            </c:strRef>
          </c:tx>
          <c:spPr>
            <a:solidFill>
              <a:srgbClr val="FDE290"/>
            </a:solidFill>
            <a:ln>
              <a:noFill/>
            </a:ln>
            <a:effectLst/>
          </c:spPr>
          <c:cat>
            <c:numRef>
              <c:f>'43. Orphans_All Regions'!$A$40:$A$66</c:f>
              <c:numCache>
                <c:formatCode>General</c:formatCode>
                <c:ptCount val="27"/>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numCache>
            </c:numRef>
          </c:cat>
          <c:val>
            <c:numRef>
              <c:f>'43. Orphans_All Regions'!$H$40:$H$66</c:f>
              <c:numCache>
                <c:formatCode>_(* #,##0_);_(* \(#,##0\);_(* "-"??_);_(@_)</c:formatCode>
                <c:ptCount val="27"/>
                <c:pt idx="0">
                  <c:v>59600.12467</c:v>
                </c:pt>
                <c:pt idx="1">
                  <c:v>85830.42512</c:v>
                </c:pt>
                <c:pt idx="2">
                  <c:v>116683.36157</c:v>
                </c:pt>
                <c:pt idx="3">
                  <c:v>151018.58974</c:v>
                </c:pt>
                <c:pt idx="4">
                  <c:v>186917.40815</c:v>
                </c:pt>
                <c:pt idx="5">
                  <c:v>223345.04441</c:v>
                </c:pt>
                <c:pt idx="6">
                  <c:v>258790.76177</c:v>
                </c:pt>
                <c:pt idx="7">
                  <c:v>280612.27102</c:v>
                </c:pt>
                <c:pt idx="8">
                  <c:v>282458.6977099999</c:v>
                </c:pt>
                <c:pt idx="9">
                  <c:v>279800.7591</c:v>
                </c:pt>
                <c:pt idx="10">
                  <c:v>275797.14123</c:v>
                </c:pt>
                <c:pt idx="11">
                  <c:v>274348.76987</c:v>
                </c:pt>
                <c:pt idx="12">
                  <c:v>262513.6100299999</c:v>
                </c:pt>
                <c:pt idx="13">
                  <c:v>250121.95676</c:v>
                </c:pt>
                <c:pt idx="14">
                  <c:v>236392.95913</c:v>
                </c:pt>
                <c:pt idx="15">
                  <c:v>221420.92111</c:v>
                </c:pt>
                <c:pt idx="16">
                  <c:v>206595.62864</c:v>
                </c:pt>
                <c:pt idx="17">
                  <c:v>191725.47862</c:v>
                </c:pt>
                <c:pt idx="18">
                  <c:v>177508.55748</c:v>
                </c:pt>
                <c:pt idx="19">
                  <c:v>163611.8681</c:v>
                </c:pt>
                <c:pt idx="20">
                  <c:v>151110.93278</c:v>
                </c:pt>
                <c:pt idx="21">
                  <c:v>138340.03021</c:v>
                </c:pt>
                <c:pt idx="22">
                  <c:v>127647.66306</c:v>
                </c:pt>
                <c:pt idx="23">
                  <c:v>118312.43473</c:v>
                </c:pt>
                <c:pt idx="24">
                  <c:v>110271.45973</c:v>
                </c:pt>
                <c:pt idx="25">
                  <c:v>102658.35266</c:v>
                </c:pt>
                <c:pt idx="26">
                  <c:v>95108.19963</c:v>
                </c:pt>
              </c:numCache>
            </c:numRef>
          </c:val>
          <c:extLst xmlns:c16r2="http://schemas.microsoft.com/office/drawing/2015/06/chart">
            <c:ext xmlns:c16="http://schemas.microsoft.com/office/drawing/2014/chart" uri="{C3380CC4-5D6E-409C-BE32-E72D297353CC}">
              <c16:uniqueId val="{00000006-38EC-469C-941B-BA58A30F0667}"/>
            </c:ext>
          </c:extLst>
        </c:ser>
        <c:ser>
          <c:idx val="7"/>
          <c:order val="7"/>
          <c:tx>
            <c:strRef>
              <c:f>'43. Orphans_All Regions'!$I$39</c:f>
              <c:strCache>
                <c:ptCount val="1"/>
                <c:pt idx="0">
                  <c:v>Western Europe</c:v>
                </c:pt>
              </c:strCache>
            </c:strRef>
          </c:tx>
          <c:spPr>
            <a:solidFill>
              <a:srgbClr val="646366"/>
            </a:solidFill>
            <a:ln>
              <a:noFill/>
            </a:ln>
            <a:effectLst/>
          </c:spPr>
          <c:cat>
            <c:numRef>
              <c:f>'43. Orphans_All Regions'!$A$40:$A$66</c:f>
              <c:numCache>
                <c:formatCode>General</c:formatCode>
                <c:ptCount val="27"/>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numCache>
            </c:numRef>
          </c:cat>
          <c:val>
            <c:numRef>
              <c:f>'43. Orphans_All Regions'!$I$40:$I$66</c:f>
              <c:numCache>
                <c:formatCode>_(* #,##0_);_(* \(#,##0\);_(* "-"??_);_(@_)</c:formatCode>
                <c:ptCount val="27"/>
                <c:pt idx="0">
                  <c:v>29979.71016</c:v>
                </c:pt>
                <c:pt idx="1">
                  <c:v>38023.39937</c:v>
                </c:pt>
                <c:pt idx="2">
                  <c:v>47094.66464</c:v>
                </c:pt>
                <c:pt idx="3">
                  <c:v>57009.56269</c:v>
                </c:pt>
                <c:pt idx="4">
                  <c:v>67531.06664999998</c:v>
                </c:pt>
                <c:pt idx="5">
                  <c:v>78642.81232999997</c:v>
                </c:pt>
                <c:pt idx="6">
                  <c:v>89900.76481999998</c:v>
                </c:pt>
                <c:pt idx="7">
                  <c:v>96974.13644</c:v>
                </c:pt>
                <c:pt idx="8">
                  <c:v>100488.20951</c:v>
                </c:pt>
                <c:pt idx="9">
                  <c:v>102420.66747</c:v>
                </c:pt>
                <c:pt idx="10">
                  <c:v>103072.43188</c:v>
                </c:pt>
                <c:pt idx="11">
                  <c:v>103101.86143</c:v>
                </c:pt>
                <c:pt idx="12">
                  <c:v>102417.39441</c:v>
                </c:pt>
                <c:pt idx="13">
                  <c:v>101016.60908</c:v>
                </c:pt>
                <c:pt idx="14">
                  <c:v>99258.10322</c:v>
                </c:pt>
                <c:pt idx="15">
                  <c:v>97067.8362</c:v>
                </c:pt>
                <c:pt idx="16">
                  <c:v>94459.48946</c:v>
                </c:pt>
                <c:pt idx="17">
                  <c:v>91386.18868</c:v>
                </c:pt>
                <c:pt idx="18">
                  <c:v>88079.31752999997</c:v>
                </c:pt>
                <c:pt idx="19">
                  <c:v>84718.14461</c:v>
                </c:pt>
                <c:pt idx="20">
                  <c:v>80456.86868</c:v>
                </c:pt>
                <c:pt idx="21">
                  <c:v>76208.04634999998</c:v>
                </c:pt>
                <c:pt idx="22">
                  <c:v>72040.76082999997</c:v>
                </c:pt>
                <c:pt idx="23">
                  <c:v>68060.08414</c:v>
                </c:pt>
                <c:pt idx="24">
                  <c:v>64394.28138</c:v>
                </c:pt>
                <c:pt idx="25">
                  <c:v>60940.61035</c:v>
                </c:pt>
                <c:pt idx="26">
                  <c:v>57517.08805</c:v>
                </c:pt>
              </c:numCache>
            </c:numRef>
          </c:val>
          <c:extLst xmlns:c16r2="http://schemas.microsoft.com/office/drawing/2015/06/chart">
            <c:ext xmlns:c16="http://schemas.microsoft.com/office/drawing/2014/chart" uri="{C3380CC4-5D6E-409C-BE32-E72D297353CC}">
              <c16:uniqueId val="{00000007-38EC-469C-941B-BA58A30F0667}"/>
            </c:ext>
          </c:extLst>
        </c:ser>
        <c:ser>
          <c:idx val="8"/>
          <c:order val="8"/>
          <c:tx>
            <c:strRef>
              <c:f>'43. Orphans_All Regions'!$J$39</c:f>
              <c:strCache>
                <c:ptCount val="1"/>
                <c:pt idx="0">
                  <c:v>Middle East and North Africa</c:v>
                </c:pt>
              </c:strCache>
            </c:strRef>
          </c:tx>
          <c:spPr>
            <a:solidFill>
              <a:srgbClr val="F69367"/>
            </a:solidFill>
            <a:ln w="25400">
              <a:noFill/>
            </a:ln>
          </c:spPr>
          <c:cat>
            <c:numRef>
              <c:f>'43. Orphans_All Regions'!$A$40:$A$66</c:f>
              <c:numCache>
                <c:formatCode>General</c:formatCode>
                <c:ptCount val="27"/>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numCache>
            </c:numRef>
          </c:cat>
          <c:val>
            <c:numRef>
              <c:f>'43. Orphans_All Regions'!$J$40:$J$66</c:f>
              <c:numCache>
                <c:formatCode>_(* #,##0_);_(* \(#,##0\);_(* "-"??_);_(@_)</c:formatCode>
                <c:ptCount val="27"/>
                <c:pt idx="0">
                  <c:v>3972.52165</c:v>
                </c:pt>
                <c:pt idx="1">
                  <c:v>4719.748709999999</c:v>
                </c:pt>
                <c:pt idx="2">
                  <c:v>5559.41626</c:v>
                </c:pt>
                <c:pt idx="3">
                  <c:v>6491.315470000001</c:v>
                </c:pt>
                <c:pt idx="4">
                  <c:v>7509.92445</c:v>
                </c:pt>
                <c:pt idx="5">
                  <c:v>8589.435509999996</c:v>
                </c:pt>
                <c:pt idx="6">
                  <c:v>9665.78375</c:v>
                </c:pt>
                <c:pt idx="7">
                  <c:v>10725.23714</c:v>
                </c:pt>
                <c:pt idx="8">
                  <c:v>11797.07781</c:v>
                </c:pt>
                <c:pt idx="9">
                  <c:v>12960.11408</c:v>
                </c:pt>
                <c:pt idx="10">
                  <c:v>14232.27185</c:v>
                </c:pt>
                <c:pt idx="11">
                  <c:v>15565.4489</c:v>
                </c:pt>
                <c:pt idx="12">
                  <c:v>17028.12174</c:v>
                </c:pt>
                <c:pt idx="13">
                  <c:v>18681.10283</c:v>
                </c:pt>
                <c:pt idx="14">
                  <c:v>20421.78072</c:v>
                </c:pt>
                <c:pt idx="15">
                  <c:v>22219.80661</c:v>
                </c:pt>
                <c:pt idx="16">
                  <c:v>24148.4797</c:v>
                </c:pt>
                <c:pt idx="17">
                  <c:v>25988.06032</c:v>
                </c:pt>
                <c:pt idx="18">
                  <c:v>27976.58061</c:v>
                </c:pt>
                <c:pt idx="19">
                  <c:v>30136.30542</c:v>
                </c:pt>
                <c:pt idx="20">
                  <c:v>32416.52399000001</c:v>
                </c:pt>
                <c:pt idx="21">
                  <c:v>34658.08706000001</c:v>
                </c:pt>
                <c:pt idx="22">
                  <c:v>36930.91910000001</c:v>
                </c:pt>
                <c:pt idx="23">
                  <c:v>39127.77252000001</c:v>
                </c:pt>
                <c:pt idx="24">
                  <c:v>41170.75178999999</c:v>
                </c:pt>
                <c:pt idx="25">
                  <c:v>43023.01474000001</c:v>
                </c:pt>
                <c:pt idx="26">
                  <c:v>44707.44009</c:v>
                </c:pt>
              </c:numCache>
            </c:numRef>
          </c:val>
          <c:extLst xmlns:c16r2="http://schemas.microsoft.com/office/drawing/2015/06/chart">
            <c:ext xmlns:c16="http://schemas.microsoft.com/office/drawing/2014/chart" uri="{C3380CC4-5D6E-409C-BE32-E72D297353CC}">
              <c16:uniqueId val="{00000008-38EC-469C-941B-BA58A30F0667}"/>
            </c:ext>
          </c:extLst>
        </c:ser>
        <c:dLbls>
          <c:showLegendKey val="0"/>
          <c:showVal val="0"/>
          <c:showCatName val="0"/>
          <c:showSerName val="0"/>
          <c:showPercent val="0"/>
          <c:showBubbleSize val="0"/>
        </c:dLbls>
        <c:axId val="152397376"/>
        <c:axId val="152402352"/>
      </c:areaChart>
      <c:catAx>
        <c:axId val="15239737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bg2">
                    <a:lumMod val="10000"/>
                  </a:schemeClr>
                </a:solidFill>
                <a:latin typeface="+mn-lt"/>
                <a:ea typeface="+mn-ea"/>
                <a:cs typeface="+mn-cs"/>
              </a:defRPr>
            </a:pPr>
            <a:endParaRPr lang="en-US"/>
          </a:p>
        </c:txPr>
        <c:crossAx val="152402352"/>
        <c:crosses val="autoZero"/>
        <c:auto val="1"/>
        <c:lblAlgn val="ctr"/>
        <c:lblOffset val="100"/>
        <c:noMultiLvlLbl val="0"/>
      </c:catAx>
      <c:valAx>
        <c:axId val="152402352"/>
        <c:scaling>
          <c:orientation val="minMax"/>
          <c:max val="2.0E7"/>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10000"/>
                  </a:schemeClr>
                </a:solidFill>
                <a:latin typeface="+mn-lt"/>
                <a:ea typeface="+mn-ea"/>
                <a:cs typeface="+mn-cs"/>
              </a:defRPr>
            </a:pPr>
            <a:endParaRPr lang="en-US"/>
          </a:p>
        </c:txPr>
        <c:crossAx val="152397376"/>
        <c:crosses val="autoZero"/>
        <c:crossBetween val="midCat"/>
        <c:majorUnit val="4.0E6"/>
      </c:valAx>
      <c:spPr>
        <a:pattFill prst="ltDnDiag">
          <a:fgClr>
            <a:schemeClr val="dk1">
              <a:lumMod val="15000"/>
              <a:lumOff val="85000"/>
            </a:schemeClr>
          </a:fgClr>
          <a:bgClr>
            <a:schemeClr val="lt1"/>
          </a:bgClr>
        </a:patt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10000"/>
                </a:schemeClr>
              </a:solidFill>
              <a:latin typeface="+mn-lt"/>
              <a:ea typeface="+mn-ea"/>
              <a:cs typeface="+mn-cs"/>
            </a:defRPr>
          </a:pPr>
          <a:endParaRPr lang="en-US"/>
        </a:p>
      </c:txPr>
    </c:legend>
    <c:plotVisOnly val="0"/>
    <c:dispBlanksAs val="zero"/>
    <c:showDLblsOverMax val="0"/>
  </c:chart>
  <c:spPr>
    <a:solidFill>
      <a:schemeClr val="lt1"/>
    </a:solidFill>
    <a:ln w="9525" cap="flat" cmpd="sng" algn="ctr">
      <a:solidFill>
        <a:schemeClr val="accent1">
          <a:lumMod val="60000"/>
          <a:lumOff val="40000"/>
        </a:schemeClr>
      </a:solidFill>
      <a:round/>
    </a:ln>
    <a:effectLst/>
  </c:spPr>
  <c:txPr>
    <a:bodyPr/>
    <a:lstStyle/>
    <a:p>
      <a:pPr>
        <a:defRPr sz="12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'44. surveyData_regions'!$A$44</c:f>
              <c:strCache>
                <c:ptCount val="1"/>
                <c:pt idx="0">
                  <c:v>Boys</c:v>
                </c:pt>
              </c:strCache>
            </c:strRef>
          </c:tx>
          <c:spPr>
            <a:solidFill>
              <a:srgbClr val="70B2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multiLvlStrRef>
              <c:f>'44. surveyData_regions'!$B$42:$I$43</c:f>
              <c:multiLvlStrCache>
                <c:ptCount val="8"/>
                <c:lvl>
                  <c:pt idx="0">
                    <c:v>Comprehensive knowledge of HIV/AIDS among adolescents</c:v>
                  </c:pt>
                  <c:pt idx="1">
                    <c:v>Condom use among adolescents with multiple partners</c:v>
                  </c:pt>
                  <c:pt idx="2">
                    <c:v>Adolescents who were tested for HIV in the last 12 months and received results</c:v>
                  </c:pt>
                  <c:pt idx="3">
                    <c:v>Comprehensive knowledge of HIV/AIDS among adolescents</c:v>
                  </c:pt>
                  <c:pt idx="4">
                    <c:v>Condom use among adolescents with multiple partners</c:v>
                  </c:pt>
                  <c:pt idx="5">
                    <c:v>Adolescents who were tested for HIV in the last 12 months and received results</c:v>
                  </c:pt>
                  <c:pt idx="6">
                    <c:v>Comprehensive knowledge of HIV/AIDS among adolescents</c:v>
                  </c:pt>
                  <c:pt idx="7">
                    <c:v>Comprehensive knowledge of HIV/AIDS among adolescents</c:v>
                  </c:pt>
                </c:lvl>
                <c:lvl>
                  <c:pt idx="0">
                    <c:v>Eastern and Southern Africa</c:v>
                  </c:pt>
                  <c:pt idx="3">
                    <c:v>West and Central Africa</c:v>
                  </c:pt>
                  <c:pt idx="6">
                    <c:v>South Asia</c:v>
                  </c:pt>
                  <c:pt idx="7">
                    <c:v>East Asia and Pacific</c:v>
                  </c:pt>
                </c:lvl>
              </c:multiLvlStrCache>
            </c:multiLvlStrRef>
          </c:cat>
          <c:val>
            <c:numRef>
              <c:f>'44. surveyData_regions'!$B$44:$I$44</c:f>
              <c:numCache>
                <c:formatCode>0%</c:formatCode>
                <c:ptCount val="8"/>
                <c:pt idx="0">
                  <c:v>0.361613015613919</c:v>
                </c:pt>
                <c:pt idx="1">
                  <c:v>0.539418512459964</c:v>
                </c:pt>
                <c:pt idx="2">
                  <c:v>0.161417177177182</c:v>
                </c:pt>
                <c:pt idx="3">
                  <c:v>0.255893261870192</c:v>
                </c:pt>
                <c:pt idx="4">
                  <c:v>0.42734555868526</c:v>
                </c:pt>
                <c:pt idx="5">
                  <c:v>0.0267321860239236</c:v>
                </c:pt>
                <c:pt idx="6">
                  <c:v>0.075336882468117</c:v>
                </c:pt>
                <c:pt idx="7">
                  <c:v>0.131984837179135</c:v>
                </c:pt>
              </c:numCache>
            </c:numRef>
          </c:val>
          <c:extLst xmlns:c16r2="http://schemas.microsoft.com/office/drawing/2015/06/chart">
            <c:ext xmlns:c16="http://schemas.microsoft.com/office/drawing/2014/chart" uri="{C3380CC4-5D6E-409C-BE32-E72D297353CC}">
              <c16:uniqueId val="{00000000-2C97-45CB-B0EC-5E2322001DAE}"/>
            </c:ext>
          </c:extLst>
        </c:ser>
        <c:ser>
          <c:idx val="1"/>
          <c:order val="1"/>
          <c:tx>
            <c:strRef>
              <c:f>'44. surveyData_regions'!$A$45</c:f>
              <c:strCache>
                <c:ptCount val="1"/>
                <c:pt idx="0">
                  <c:v>Girls</c:v>
                </c:pt>
              </c:strCache>
            </c:strRef>
          </c:tx>
          <c:spPr>
            <a:solidFill>
              <a:srgbClr val="FC520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multiLvlStrRef>
              <c:f>'44. surveyData_regions'!$B$42:$I$43</c:f>
              <c:multiLvlStrCache>
                <c:ptCount val="8"/>
                <c:lvl>
                  <c:pt idx="0">
                    <c:v>Comprehensive knowledge of HIV/AIDS among adolescents</c:v>
                  </c:pt>
                  <c:pt idx="1">
                    <c:v>Condom use among adolescents with multiple partners</c:v>
                  </c:pt>
                  <c:pt idx="2">
                    <c:v>Adolescents who were tested for HIV in the last 12 months and received results</c:v>
                  </c:pt>
                  <c:pt idx="3">
                    <c:v>Comprehensive knowledge of HIV/AIDS among adolescents</c:v>
                  </c:pt>
                  <c:pt idx="4">
                    <c:v>Condom use among adolescents with multiple partners</c:v>
                  </c:pt>
                  <c:pt idx="5">
                    <c:v>Adolescents who were tested for HIV in the last 12 months and received results</c:v>
                  </c:pt>
                  <c:pt idx="6">
                    <c:v>Comprehensive knowledge of HIV/AIDS among adolescents</c:v>
                  </c:pt>
                  <c:pt idx="7">
                    <c:v>Comprehensive knowledge of HIV/AIDS among adolescents</c:v>
                  </c:pt>
                </c:lvl>
                <c:lvl>
                  <c:pt idx="0">
                    <c:v>Eastern and Southern Africa</c:v>
                  </c:pt>
                  <c:pt idx="3">
                    <c:v>West and Central Africa</c:v>
                  </c:pt>
                  <c:pt idx="6">
                    <c:v>South Asia</c:v>
                  </c:pt>
                  <c:pt idx="7">
                    <c:v>East Asia and Pacific</c:v>
                  </c:pt>
                </c:lvl>
              </c:multiLvlStrCache>
            </c:multiLvlStrRef>
          </c:cat>
          <c:val>
            <c:numRef>
              <c:f>'44. surveyData_regions'!$B$45:$I$45</c:f>
              <c:numCache>
                <c:formatCode>General</c:formatCode>
                <c:ptCount val="8"/>
                <c:pt idx="0" formatCode="0%">
                  <c:v>0.349331989927786</c:v>
                </c:pt>
                <c:pt idx="2" formatCode="0%">
                  <c:v>0.241113470236747</c:v>
                </c:pt>
                <c:pt idx="3" formatCode="0%">
                  <c:v>0.202834278587954</c:v>
                </c:pt>
                <c:pt idx="4" formatCode="0%">
                  <c:v>0.317911862557851</c:v>
                </c:pt>
                <c:pt idx="5" formatCode="0%">
                  <c:v>0.0595382882818935</c:v>
                </c:pt>
                <c:pt idx="6" formatCode="0%">
                  <c:v>0.0629751595460488</c:v>
                </c:pt>
                <c:pt idx="7" formatCode="0%">
                  <c:v>0.219360581434634</c:v>
                </c:pt>
              </c:numCache>
            </c:numRef>
          </c:val>
          <c:extLst xmlns:c16r2="http://schemas.microsoft.com/office/drawing/2015/06/chart">
            <c:ext xmlns:c16="http://schemas.microsoft.com/office/drawing/2014/chart" uri="{C3380CC4-5D6E-409C-BE32-E72D297353CC}">
              <c16:uniqueId val="{00000001-2C97-45CB-B0EC-5E2322001DAE}"/>
            </c:ext>
          </c:extLst>
        </c:ser>
        <c:dLbls>
          <c:dLblPos val="outEnd"/>
          <c:showLegendKey val="0"/>
          <c:showVal val="1"/>
          <c:showCatName val="0"/>
          <c:showSerName val="0"/>
          <c:showPercent val="0"/>
          <c:showBubbleSize val="0"/>
        </c:dLbls>
        <c:gapWidth val="267"/>
        <c:overlap val="-43"/>
        <c:axId val="152477744"/>
        <c:axId val="152482960"/>
      </c:barChart>
      <c:catAx>
        <c:axId val="1524777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bg2">
                    <a:lumMod val="10000"/>
                  </a:schemeClr>
                </a:solidFill>
                <a:latin typeface="+mn-lt"/>
                <a:ea typeface="+mn-ea"/>
                <a:cs typeface="+mn-cs"/>
              </a:defRPr>
            </a:pPr>
            <a:endParaRPr lang="en-US"/>
          </a:p>
        </c:txPr>
        <c:crossAx val="152482960"/>
        <c:crosses val="autoZero"/>
        <c:auto val="1"/>
        <c:lblAlgn val="ctr"/>
        <c:lblOffset val="100"/>
        <c:noMultiLvlLbl val="0"/>
      </c:catAx>
      <c:valAx>
        <c:axId val="152482960"/>
        <c:scaling>
          <c:orientation val="minMax"/>
          <c:max val="1.0"/>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52477744"/>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bg2">
                  <a:lumMod val="10000"/>
                </a:schemeClr>
              </a:solidFill>
              <a:latin typeface="+mn-lt"/>
              <a:ea typeface="+mn-ea"/>
              <a:cs typeface="+mn-cs"/>
            </a:defRPr>
          </a:pPr>
          <a:endParaRPr lang="en-US"/>
        </a:p>
      </c:txPr>
    </c:legend>
    <c:plotVisOnly val="0"/>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'45. surveyData_SSA'!$A$32</c:f>
              <c:strCache>
                <c:ptCount val="1"/>
                <c:pt idx="0">
                  <c:v>Boys</c:v>
                </c:pt>
              </c:strCache>
            </c:strRef>
          </c:tx>
          <c:spPr>
            <a:solidFill>
              <a:srgbClr val="70B2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'45. surveyData_SSA'!$B$30:$D$31</c:f>
              <c:strCache>
                <c:ptCount val="3"/>
                <c:pt idx="0">
                  <c:v>Comprehensive knowledge of HIV/AIDS among adolescents</c:v>
                </c:pt>
                <c:pt idx="1">
                  <c:v>Condom use among adolescents with multiple partners</c:v>
                </c:pt>
                <c:pt idx="2">
                  <c:v>Adolescents who were tested for HIV in the last 12 months and received results</c:v>
                </c:pt>
              </c:strCache>
            </c:strRef>
          </c:cat>
          <c:val>
            <c:numRef>
              <c:f>'45. surveyData_SSA'!$B$32:$D$32</c:f>
              <c:numCache>
                <c:formatCode>0%</c:formatCode>
                <c:ptCount val="3"/>
                <c:pt idx="0">
                  <c:v>0.30905255649494</c:v>
                </c:pt>
                <c:pt idx="1">
                  <c:v>0.48896623548161</c:v>
                </c:pt>
                <c:pt idx="2">
                  <c:v>0.0952850459516737</c:v>
                </c:pt>
              </c:numCache>
            </c:numRef>
          </c:val>
          <c:extLst xmlns:c16r2="http://schemas.microsoft.com/office/drawing/2015/06/chart">
            <c:ext xmlns:c16="http://schemas.microsoft.com/office/drawing/2014/chart" uri="{C3380CC4-5D6E-409C-BE32-E72D297353CC}">
              <c16:uniqueId val="{00000000-4C0C-4E9E-A50A-2A76530A6A6D}"/>
            </c:ext>
          </c:extLst>
        </c:ser>
        <c:ser>
          <c:idx val="1"/>
          <c:order val="1"/>
          <c:tx>
            <c:strRef>
              <c:f>'45. surveyData_SSA'!$A$33</c:f>
              <c:strCache>
                <c:ptCount val="1"/>
                <c:pt idx="0">
                  <c:v>Girls</c:v>
                </c:pt>
              </c:strCache>
            </c:strRef>
          </c:tx>
          <c:spPr>
            <a:solidFill>
              <a:srgbClr val="FC520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'45. surveyData_SSA'!$B$30:$D$31</c:f>
              <c:strCache>
                <c:ptCount val="3"/>
                <c:pt idx="0">
                  <c:v>Comprehensive knowledge of HIV/AIDS among adolescents</c:v>
                </c:pt>
                <c:pt idx="1">
                  <c:v>Condom use among adolescents with multiple partners</c:v>
                </c:pt>
                <c:pt idx="2">
                  <c:v>Adolescents who were tested for HIV in the last 12 months and received results</c:v>
                </c:pt>
              </c:strCache>
            </c:strRef>
          </c:cat>
          <c:val>
            <c:numRef>
              <c:f>'45. surveyData_SSA'!$B$33:$D$33</c:f>
              <c:numCache>
                <c:formatCode>0%</c:formatCode>
                <c:ptCount val="3"/>
                <c:pt idx="0">
                  <c:v>0.27410353096204</c:v>
                </c:pt>
                <c:pt idx="1">
                  <c:v>0.314840647663753</c:v>
                </c:pt>
                <c:pt idx="2">
                  <c:v>0.1527106053374</c:v>
                </c:pt>
              </c:numCache>
            </c:numRef>
          </c:val>
          <c:extLst xmlns:c16r2="http://schemas.microsoft.com/office/drawing/2015/06/chart">
            <c:ext xmlns:c16="http://schemas.microsoft.com/office/drawing/2014/chart" uri="{C3380CC4-5D6E-409C-BE32-E72D297353CC}">
              <c16:uniqueId val="{00000001-4C0C-4E9E-A50A-2A76530A6A6D}"/>
            </c:ext>
          </c:extLst>
        </c:ser>
        <c:dLbls>
          <c:dLblPos val="outEnd"/>
          <c:showLegendKey val="0"/>
          <c:showVal val="1"/>
          <c:showCatName val="0"/>
          <c:showSerName val="0"/>
          <c:showPercent val="0"/>
          <c:showBubbleSize val="0"/>
        </c:dLbls>
        <c:gapWidth val="267"/>
        <c:overlap val="-43"/>
        <c:axId val="132196960"/>
        <c:axId val="125614816"/>
      </c:barChart>
      <c:catAx>
        <c:axId val="13219696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bg2">
                    <a:lumMod val="10000"/>
                  </a:schemeClr>
                </a:solidFill>
                <a:latin typeface="+mn-lt"/>
                <a:ea typeface="+mn-ea"/>
                <a:cs typeface="+mn-cs"/>
              </a:defRPr>
            </a:pPr>
            <a:endParaRPr lang="en-US"/>
          </a:p>
        </c:txPr>
        <c:crossAx val="125614816"/>
        <c:crosses val="autoZero"/>
        <c:auto val="1"/>
        <c:lblAlgn val="ctr"/>
        <c:lblOffset val="100"/>
        <c:noMultiLvlLbl val="0"/>
      </c:catAx>
      <c:valAx>
        <c:axId val="125614816"/>
        <c:scaling>
          <c:orientation val="minMax"/>
          <c:max val="1.0"/>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32196960"/>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0"/>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'3. PMTCT_Covg_Reg'!$B$33</c:f>
              <c:strCache>
                <c:ptCount val="1"/>
                <c:pt idx="0">
                  <c:v>2010</c:v>
                </c:pt>
              </c:strCache>
            </c:strRef>
          </c:tx>
          <c:spPr>
            <a:solidFill>
              <a:srgbClr val="FDE4D7"/>
            </a:solidFill>
            <a:ln>
              <a:noFill/>
            </a:ln>
            <a:effectLst/>
          </c:spPr>
          <c:invertIfNegative val="0"/>
          <c:dLbls>
            <c:delete val="1"/>
          </c:dLbls>
          <c:cat>
            <c:strRef>
              <c:f>'3. PMTCT_Covg_Reg'!$A$34:$A$39</c:f>
              <c:strCache>
                <c:ptCount val="6"/>
                <c:pt idx="0">
                  <c:v>Eastern and Southern Africa</c:v>
                </c:pt>
                <c:pt idx="1">
                  <c:v>Latin America and the Caribbean</c:v>
                </c:pt>
                <c:pt idx="2">
                  <c:v>East Asia and the Pacific</c:v>
                </c:pt>
                <c:pt idx="3">
                  <c:v>West and Central Africa</c:v>
                </c:pt>
                <c:pt idx="4">
                  <c:v>South Asia</c:v>
                </c:pt>
                <c:pt idx="5">
                  <c:v>Middle East and North Africa</c:v>
                </c:pt>
              </c:strCache>
            </c:strRef>
          </c:cat>
          <c:val>
            <c:numRef>
              <c:f>'3. PMTCT_Covg_Reg'!$B$34:$B$39</c:f>
              <c:numCache>
                <c:formatCode>0%</c:formatCode>
                <c:ptCount val="6"/>
                <c:pt idx="0">
                  <c:v>0.58569738</c:v>
                </c:pt>
                <c:pt idx="1">
                  <c:v>0.50391782</c:v>
                </c:pt>
                <c:pt idx="2">
                  <c:v>0.45895712</c:v>
                </c:pt>
                <c:pt idx="3">
                  <c:v>0.21479586</c:v>
                </c:pt>
                <c:pt idx="4">
                  <c:v>0.01</c:v>
                </c:pt>
                <c:pt idx="5">
                  <c:v>0.27944629</c:v>
                </c:pt>
              </c:numCache>
            </c:numRef>
          </c:val>
          <c:extLst xmlns:c16r2="http://schemas.microsoft.com/office/drawing/2015/06/chart">
            <c:ext xmlns:c16="http://schemas.microsoft.com/office/drawing/2014/chart" uri="{C3380CC4-5D6E-409C-BE32-E72D297353CC}">
              <c16:uniqueId val="{00000000-AB86-4A38-B0A1-492D6716D636}"/>
            </c:ext>
          </c:extLst>
        </c:ser>
        <c:ser>
          <c:idx val="1"/>
          <c:order val="1"/>
          <c:tx>
            <c:strRef>
              <c:f>'3. PMTCT_Covg_Reg'!$C$33</c:f>
              <c:strCache>
                <c:ptCount val="1"/>
                <c:pt idx="0">
                  <c:v>2011</c:v>
                </c:pt>
              </c:strCache>
            </c:strRef>
          </c:tx>
          <c:spPr>
            <a:solidFill>
              <a:srgbClr val="FBC8B0"/>
            </a:solidFill>
            <a:ln>
              <a:noFill/>
            </a:ln>
            <a:effectLst/>
          </c:spPr>
          <c:invertIfNegative val="0"/>
          <c:dLbls>
            <c:delete val="1"/>
          </c:dLbls>
          <c:cat>
            <c:strRef>
              <c:f>'3. PMTCT_Covg_Reg'!$A$34:$A$39</c:f>
              <c:strCache>
                <c:ptCount val="6"/>
                <c:pt idx="0">
                  <c:v>Eastern and Southern Africa</c:v>
                </c:pt>
                <c:pt idx="1">
                  <c:v>Latin America and the Caribbean</c:v>
                </c:pt>
                <c:pt idx="2">
                  <c:v>East Asia and the Pacific</c:v>
                </c:pt>
                <c:pt idx="3">
                  <c:v>West and Central Africa</c:v>
                </c:pt>
                <c:pt idx="4">
                  <c:v>South Asia</c:v>
                </c:pt>
                <c:pt idx="5">
                  <c:v>Middle East and North Africa</c:v>
                </c:pt>
              </c:strCache>
            </c:strRef>
          </c:cat>
          <c:val>
            <c:numRef>
              <c:f>'3. PMTCT_Covg_Reg'!$C$34:$C$39</c:f>
              <c:numCache>
                <c:formatCode>0%</c:formatCode>
                <c:ptCount val="6"/>
                <c:pt idx="0">
                  <c:v>0.69203155</c:v>
                </c:pt>
                <c:pt idx="1">
                  <c:v>0.58343685</c:v>
                </c:pt>
                <c:pt idx="2">
                  <c:v>0.44335745</c:v>
                </c:pt>
                <c:pt idx="3">
                  <c:v>0.26775292</c:v>
                </c:pt>
                <c:pt idx="4">
                  <c:v>0.01</c:v>
                </c:pt>
                <c:pt idx="5">
                  <c:v>0.25058712</c:v>
                </c:pt>
              </c:numCache>
            </c:numRef>
          </c:val>
          <c:extLst xmlns:c16r2="http://schemas.microsoft.com/office/drawing/2015/06/chart">
            <c:ext xmlns:c16="http://schemas.microsoft.com/office/drawing/2014/chart" uri="{C3380CC4-5D6E-409C-BE32-E72D297353CC}">
              <c16:uniqueId val="{00000001-AB86-4A38-B0A1-492D6716D636}"/>
            </c:ext>
          </c:extLst>
        </c:ser>
        <c:ser>
          <c:idx val="2"/>
          <c:order val="2"/>
          <c:tx>
            <c:strRef>
              <c:f>'3. PMTCT_Covg_Reg'!$D$33</c:f>
              <c:strCache>
                <c:ptCount val="1"/>
                <c:pt idx="0">
                  <c:v>2012</c:v>
                </c:pt>
              </c:strCache>
            </c:strRef>
          </c:tx>
          <c:spPr>
            <a:solidFill>
              <a:srgbClr val="F8AD89"/>
            </a:solidFill>
            <a:ln>
              <a:noFill/>
            </a:ln>
            <a:effectLst/>
          </c:spPr>
          <c:invertIfNegative val="0"/>
          <c:dLbls>
            <c:delete val="1"/>
          </c:dLbls>
          <c:cat>
            <c:strRef>
              <c:f>'3. PMTCT_Covg_Reg'!$A$34:$A$39</c:f>
              <c:strCache>
                <c:ptCount val="6"/>
                <c:pt idx="0">
                  <c:v>Eastern and Southern Africa</c:v>
                </c:pt>
                <c:pt idx="1">
                  <c:v>Latin America and the Caribbean</c:v>
                </c:pt>
                <c:pt idx="2">
                  <c:v>East Asia and the Pacific</c:v>
                </c:pt>
                <c:pt idx="3">
                  <c:v>West and Central Africa</c:v>
                </c:pt>
                <c:pt idx="4">
                  <c:v>South Asia</c:v>
                </c:pt>
                <c:pt idx="5">
                  <c:v>Middle East and North Africa</c:v>
                </c:pt>
              </c:strCache>
            </c:strRef>
          </c:cat>
          <c:val>
            <c:numRef>
              <c:f>'3. PMTCT_Covg_Reg'!$D$34:$D$39</c:f>
              <c:numCache>
                <c:formatCode>0%</c:formatCode>
                <c:ptCount val="6"/>
                <c:pt idx="0">
                  <c:v>0.75552071</c:v>
                </c:pt>
                <c:pt idx="1">
                  <c:v>0.66196144</c:v>
                </c:pt>
                <c:pt idx="2">
                  <c:v>0.47350092</c:v>
                </c:pt>
                <c:pt idx="3">
                  <c:v>0.33490203</c:v>
                </c:pt>
                <c:pt idx="4">
                  <c:v>0.0403135</c:v>
                </c:pt>
                <c:pt idx="5">
                  <c:v>0.28270416</c:v>
                </c:pt>
              </c:numCache>
            </c:numRef>
          </c:val>
          <c:extLst xmlns:c16r2="http://schemas.microsoft.com/office/drawing/2015/06/chart">
            <c:ext xmlns:c16="http://schemas.microsoft.com/office/drawing/2014/chart" uri="{C3380CC4-5D6E-409C-BE32-E72D297353CC}">
              <c16:uniqueId val="{00000002-AB86-4A38-B0A1-492D6716D636}"/>
            </c:ext>
          </c:extLst>
        </c:ser>
        <c:ser>
          <c:idx val="3"/>
          <c:order val="3"/>
          <c:tx>
            <c:strRef>
              <c:f>'3. PMTCT_Covg_Reg'!$E$33</c:f>
              <c:strCache>
                <c:ptCount val="1"/>
                <c:pt idx="0">
                  <c:v>2013</c:v>
                </c:pt>
              </c:strCache>
            </c:strRef>
          </c:tx>
          <c:spPr>
            <a:solidFill>
              <a:srgbClr val="F69367"/>
            </a:solidFill>
            <a:ln>
              <a:noFill/>
            </a:ln>
            <a:effectLst/>
          </c:spPr>
          <c:invertIfNegative val="0"/>
          <c:dLbls>
            <c:delete val="1"/>
          </c:dLbls>
          <c:cat>
            <c:strRef>
              <c:f>'3. PMTCT_Covg_Reg'!$A$34:$A$39</c:f>
              <c:strCache>
                <c:ptCount val="6"/>
                <c:pt idx="0">
                  <c:v>Eastern and Southern Africa</c:v>
                </c:pt>
                <c:pt idx="1">
                  <c:v>Latin America and the Caribbean</c:v>
                </c:pt>
                <c:pt idx="2">
                  <c:v>East Asia and the Pacific</c:v>
                </c:pt>
                <c:pt idx="3">
                  <c:v>West and Central Africa</c:v>
                </c:pt>
                <c:pt idx="4">
                  <c:v>South Asia</c:v>
                </c:pt>
                <c:pt idx="5">
                  <c:v>Middle East and North Africa</c:v>
                </c:pt>
              </c:strCache>
            </c:strRef>
          </c:cat>
          <c:val>
            <c:numRef>
              <c:f>'3. PMTCT_Covg_Reg'!$E$34:$E$39</c:f>
              <c:numCache>
                <c:formatCode>0%</c:formatCode>
                <c:ptCount val="6"/>
                <c:pt idx="0">
                  <c:v>0.78010477</c:v>
                </c:pt>
                <c:pt idx="1">
                  <c:v>0.68631094</c:v>
                </c:pt>
                <c:pt idx="2">
                  <c:v>0.46632516</c:v>
                </c:pt>
                <c:pt idx="3">
                  <c:v>0.41770871</c:v>
                </c:pt>
                <c:pt idx="4">
                  <c:v>0.13247162</c:v>
                </c:pt>
                <c:pt idx="5">
                  <c:v>0.33998037</c:v>
                </c:pt>
              </c:numCache>
            </c:numRef>
          </c:val>
          <c:extLst xmlns:c16r2="http://schemas.microsoft.com/office/drawing/2015/06/chart">
            <c:ext xmlns:c16="http://schemas.microsoft.com/office/drawing/2014/chart" uri="{C3380CC4-5D6E-409C-BE32-E72D297353CC}">
              <c16:uniqueId val="{00000003-AB86-4A38-B0A1-492D6716D636}"/>
            </c:ext>
          </c:extLst>
        </c:ser>
        <c:ser>
          <c:idx val="4"/>
          <c:order val="4"/>
          <c:tx>
            <c:strRef>
              <c:f>'3. PMTCT_Covg_Reg'!$F$33</c:f>
              <c:strCache>
                <c:ptCount val="1"/>
                <c:pt idx="0">
                  <c:v>2014</c:v>
                </c:pt>
              </c:strCache>
            </c:strRef>
          </c:tx>
          <c:spPr>
            <a:solidFill>
              <a:srgbClr val="F38253"/>
            </a:solidFill>
            <a:ln>
              <a:noFill/>
            </a:ln>
            <a:effectLst/>
          </c:spPr>
          <c:invertIfNegative val="0"/>
          <c:dLbls>
            <c:delete val="1"/>
          </c:dLbls>
          <c:cat>
            <c:strRef>
              <c:f>'3. PMTCT_Covg_Reg'!$A$34:$A$39</c:f>
              <c:strCache>
                <c:ptCount val="6"/>
                <c:pt idx="0">
                  <c:v>Eastern and Southern Africa</c:v>
                </c:pt>
                <c:pt idx="1">
                  <c:v>Latin America and the Caribbean</c:v>
                </c:pt>
                <c:pt idx="2">
                  <c:v>East Asia and the Pacific</c:v>
                </c:pt>
                <c:pt idx="3">
                  <c:v>West and Central Africa</c:v>
                </c:pt>
                <c:pt idx="4">
                  <c:v>South Asia</c:v>
                </c:pt>
                <c:pt idx="5">
                  <c:v>Middle East and North Africa</c:v>
                </c:pt>
              </c:strCache>
            </c:strRef>
          </c:cat>
          <c:val>
            <c:numRef>
              <c:f>'3. PMTCT_Covg_Reg'!$F$34:$F$39</c:f>
              <c:numCache>
                <c:formatCode>0%</c:formatCode>
                <c:ptCount val="6"/>
                <c:pt idx="0">
                  <c:v>0.8470362</c:v>
                </c:pt>
                <c:pt idx="1">
                  <c:v>0.68292906</c:v>
                </c:pt>
                <c:pt idx="2">
                  <c:v>0.49538876</c:v>
                </c:pt>
                <c:pt idx="3">
                  <c:v>0.47033153</c:v>
                </c:pt>
                <c:pt idx="4">
                  <c:v>0.26128609</c:v>
                </c:pt>
                <c:pt idx="5">
                  <c:v>0.31101908</c:v>
                </c:pt>
              </c:numCache>
            </c:numRef>
          </c:val>
          <c:extLst xmlns:c16r2="http://schemas.microsoft.com/office/drawing/2015/06/chart">
            <c:ext xmlns:c16="http://schemas.microsoft.com/office/drawing/2014/chart" uri="{C3380CC4-5D6E-409C-BE32-E72D297353CC}">
              <c16:uniqueId val="{00000004-AB86-4A38-B0A1-492D6716D636}"/>
            </c:ext>
          </c:extLst>
        </c:ser>
        <c:ser>
          <c:idx val="5"/>
          <c:order val="5"/>
          <c:tx>
            <c:strRef>
              <c:f>'3. PMTCT_Covg_Reg'!$G$33</c:f>
              <c:strCache>
                <c:ptCount val="1"/>
                <c:pt idx="0">
                  <c:v>2015</c:v>
                </c:pt>
              </c:strCache>
            </c:strRef>
          </c:tx>
          <c:spPr>
            <a:solidFill>
              <a:srgbClr val="EF6A36"/>
            </a:solidFill>
            <a:ln>
              <a:noFill/>
            </a:ln>
            <a:effectLst/>
          </c:spPr>
          <c:invertIfNegative val="0"/>
          <c:dLbls>
            <c:delete val="1"/>
          </c:dLbls>
          <c:cat>
            <c:strRef>
              <c:f>'3. PMTCT_Covg_Reg'!$A$34:$A$39</c:f>
              <c:strCache>
                <c:ptCount val="6"/>
                <c:pt idx="0">
                  <c:v>Eastern and Southern Africa</c:v>
                </c:pt>
                <c:pt idx="1">
                  <c:v>Latin America and the Caribbean</c:v>
                </c:pt>
                <c:pt idx="2">
                  <c:v>East Asia and the Pacific</c:v>
                </c:pt>
                <c:pt idx="3">
                  <c:v>West and Central Africa</c:v>
                </c:pt>
                <c:pt idx="4">
                  <c:v>South Asia</c:v>
                </c:pt>
                <c:pt idx="5">
                  <c:v>Middle East and North Africa</c:v>
                </c:pt>
              </c:strCache>
            </c:strRef>
          </c:cat>
          <c:val>
            <c:numRef>
              <c:f>'3. PMTCT_Covg_Reg'!$G$34:$G$39</c:f>
              <c:numCache>
                <c:formatCode>0%</c:formatCode>
                <c:ptCount val="6"/>
                <c:pt idx="0">
                  <c:v>0.86717827</c:v>
                </c:pt>
                <c:pt idx="1">
                  <c:v>0.70424312</c:v>
                </c:pt>
                <c:pt idx="2">
                  <c:v>0.46266889</c:v>
                </c:pt>
                <c:pt idx="3">
                  <c:v>0.4724585</c:v>
                </c:pt>
                <c:pt idx="4">
                  <c:v>0.293526</c:v>
                </c:pt>
                <c:pt idx="5">
                  <c:v>0.30429333</c:v>
                </c:pt>
              </c:numCache>
            </c:numRef>
          </c:val>
          <c:extLst xmlns:c16r2="http://schemas.microsoft.com/office/drawing/2015/06/chart">
            <c:ext xmlns:c16="http://schemas.microsoft.com/office/drawing/2014/chart" uri="{C3380CC4-5D6E-409C-BE32-E72D297353CC}">
              <c16:uniqueId val="{00000005-AB86-4A38-B0A1-492D6716D636}"/>
            </c:ext>
          </c:extLst>
        </c:ser>
        <c:ser>
          <c:idx val="6"/>
          <c:order val="6"/>
          <c:tx>
            <c:strRef>
              <c:f>'3. PMTCT_Covg_Reg'!$H$33</c:f>
              <c:strCache>
                <c:ptCount val="1"/>
                <c:pt idx="0">
                  <c:v>2016</c:v>
                </c:pt>
              </c:strCache>
            </c:strRef>
          </c:tx>
          <c:spPr>
            <a:solidFill>
              <a:srgbClr val="FC5208"/>
            </a:solidFill>
            <a:ln>
              <a:noFill/>
            </a:ln>
            <a:effectLst/>
          </c:spPr>
          <c:invertIfNegative val="0"/>
          <c:dLbls>
            <c:spPr>
              <a:noFill/>
              <a:ln>
                <a:noFill/>
              </a:ln>
              <a:effectLst/>
            </c:spPr>
            <c:txPr>
              <a:bodyPr wrap="square" lIns="38100" tIns="19050" rIns="38100" bIns="19050" anchor="ctr">
                <a:spAutoFit/>
              </a:bodyPr>
              <a:lstStyle/>
              <a:p>
                <a:pPr>
                  <a:defRPr>
                    <a:solidFill>
                      <a:schemeClr val="bg2">
                        <a:lumMod val="10000"/>
                      </a:schemeClr>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'3. PMTCT_Covg_Reg'!$A$34:$A$39</c:f>
              <c:strCache>
                <c:ptCount val="6"/>
                <c:pt idx="0">
                  <c:v>Eastern and Southern Africa</c:v>
                </c:pt>
                <c:pt idx="1">
                  <c:v>Latin America and the Caribbean</c:v>
                </c:pt>
                <c:pt idx="2">
                  <c:v>East Asia and the Pacific</c:v>
                </c:pt>
                <c:pt idx="3">
                  <c:v>West and Central Africa</c:v>
                </c:pt>
                <c:pt idx="4">
                  <c:v>South Asia</c:v>
                </c:pt>
                <c:pt idx="5">
                  <c:v>Middle East and North Africa</c:v>
                </c:pt>
              </c:strCache>
            </c:strRef>
          </c:cat>
          <c:val>
            <c:numRef>
              <c:f>'3. PMTCT_Covg_Reg'!$H$34:$H$39</c:f>
              <c:numCache>
                <c:formatCode>0%</c:formatCode>
                <c:ptCount val="6"/>
                <c:pt idx="0">
                  <c:v>0.88323161</c:v>
                </c:pt>
                <c:pt idx="1">
                  <c:v>0.75101538</c:v>
                </c:pt>
                <c:pt idx="2">
                  <c:v>0.53750941</c:v>
                </c:pt>
                <c:pt idx="3">
                  <c:v>0.49210353</c:v>
                </c:pt>
                <c:pt idx="4">
                  <c:v>0.3840162</c:v>
                </c:pt>
                <c:pt idx="5">
                  <c:v>0.37274478</c:v>
                </c:pt>
              </c:numCache>
            </c:numRef>
          </c:val>
          <c:extLst xmlns:c16r2="http://schemas.microsoft.com/office/drawing/2015/06/chart">
            <c:ext xmlns:c16="http://schemas.microsoft.com/office/drawing/2014/chart" uri="{C3380CC4-5D6E-409C-BE32-E72D297353CC}">
              <c16:uniqueId val="{00000006-AB86-4A38-B0A1-492D6716D636}"/>
            </c:ext>
          </c:extLst>
        </c:ser>
        <c:dLbls>
          <c:dLblPos val="outEnd"/>
          <c:showLegendKey val="0"/>
          <c:showVal val="1"/>
          <c:showCatName val="0"/>
          <c:showSerName val="0"/>
          <c:showPercent val="0"/>
          <c:showBubbleSize val="0"/>
        </c:dLbls>
        <c:gapWidth val="120"/>
        <c:overlap val="-10"/>
        <c:axId val="120045792"/>
        <c:axId val="127589472"/>
      </c:barChart>
      <c:catAx>
        <c:axId val="1200457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bg2">
                    <a:lumMod val="10000"/>
                  </a:schemeClr>
                </a:solidFill>
                <a:latin typeface="+mn-lt"/>
                <a:ea typeface="+mn-ea"/>
                <a:cs typeface="+mn-cs"/>
              </a:defRPr>
            </a:pPr>
            <a:endParaRPr lang="en-US"/>
          </a:p>
        </c:txPr>
        <c:crossAx val="127589472"/>
        <c:crosses val="autoZero"/>
        <c:auto val="1"/>
        <c:lblAlgn val="ctr"/>
        <c:lblOffset val="100"/>
        <c:noMultiLvlLbl val="0"/>
      </c:catAx>
      <c:valAx>
        <c:axId val="127589472"/>
        <c:scaling>
          <c:orientation val="minMax"/>
          <c:max val="1.0"/>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20045792"/>
        <c:crosses val="autoZero"/>
        <c:crossBetween val="between"/>
        <c:majorUnit val="0.2"/>
      </c:valAx>
      <c:spPr>
        <a:pattFill prst="ltDnDiag">
          <a:fgClr>
            <a:schemeClr val="dk1">
              <a:lumMod val="15000"/>
              <a:lumOff val="85000"/>
            </a:schemeClr>
          </a:fgClr>
          <a:bgClr>
            <a:schemeClr val="lt1"/>
          </a:bgClr>
        </a:patt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legend>
    <c:plotVisOnly val="0"/>
    <c:dispBlanksAs val="gap"/>
    <c:showDLblsOverMax val="0"/>
  </c:chart>
  <c:spPr>
    <a:solidFill>
      <a:schemeClr val="lt1"/>
    </a:solidFill>
    <a:ln w="9525" cap="flat" cmpd="sng" algn="ctr">
      <a:solidFill>
        <a:schemeClr val="accent1">
          <a:lumMod val="60000"/>
          <a:lumOff val="40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'3.3 PMTCT_Covg_Africa'!$B$33</c:f>
              <c:strCache>
                <c:ptCount val="1"/>
                <c:pt idx="0">
                  <c:v>2010</c:v>
                </c:pt>
              </c:strCache>
            </c:strRef>
          </c:tx>
          <c:spPr>
            <a:solidFill>
              <a:srgbClr val="FDE4D7"/>
            </a:solidFill>
            <a:ln>
              <a:noFill/>
            </a:ln>
            <a:effectLst/>
          </c:spPr>
          <c:invertIfNegative val="0"/>
          <c:dLbls>
            <c:delete val="1"/>
          </c:dLbls>
          <c:cat>
            <c:strRef>
              <c:f>'3.3 PMTCT_Covg_Africa'!$A$34:$A$38</c:f>
              <c:strCache>
                <c:ptCount val="5"/>
                <c:pt idx="0">
                  <c:v>Southern Africa</c:v>
                </c:pt>
                <c:pt idx="1">
                  <c:v>Eastern Africa</c:v>
                </c:pt>
                <c:pt idx="2">
                  <c:v>Central Africa</c:v>
                </c:pt>
                <c:pt idx="3">
                  <c:v>Western Africa</c:v>
                </c:pt>
                <c:pt idx="4">
                  <c:v>Northern Africa</c:v>
                </c:pt>
              </c:strCache>
            </c:strRef>
          </c:cat>
          <c:val>
            <c:numRef>
              <c:f>'3.3 PMTCT_Covg_Africa'!$B$34:$B$38</c:f>
              <c:numCache>
                <c:formatCode>0%</c:formatCode>
                <c:ptCount val="5"/>
                <c:pt idx="0">
                  <c:v>0.920606138566609</c:v>
                </c:pt>
                <c:pt idx="1">
                  <c:v>0.429824328565237</c:v>
                </c:pt>
                <c:pt idx="2">
                  <c:v>0.25957710062368</c:v>
                </c:pt>
                <c:pt idx="3">
                  <c:v>0.201358284357352</c:v>
                </c:pt>
                <c:pt idx="4">
                  <c:v>0.150513687906694</c:v>
                </c:pt>
              </c:numCache>
            </c:numRef>
          </c:val>
          <c:extLst xmlns:c16r2="http://schemas.microsoft.com/office/drawing/2015/06/chart">
            <c:ext xmlns:c16="http://schemas.microsoft.com/office/drawing/2014/chart" uri="{C3380CC4-5D6E-409C-BE32-E72D297353CC}">
              <c16:uniqueId val="{00000000-6E8B-4BF9-9FA4-A651C4DF7679}"/>
            </c:ext>
          </c:extLst>
        </c:ser>
        <c:ser>
          <c:idx val="1"/>
          <c:order val="1"/>
          <c:tx>
            <c:strRef>
              <c:f>'3.3 PMTCT_Covg_Africa'!$C$33</c:f>
              <c:strCache>
                <c:ptCount val="1"/>
                <c:pt idx="0">
                  <c:v>2011</c:v>
                </c:pt>
              </c:strCache>
            </c:strRef>
          </c:tx>
          <c:spPr>
            <a:solidFill>
              <a:srgbClr val="FBC8B0"/>
            </a:solidFill>
            <a:ln>
              <a:noFill/>
            </a:ln>
            <a:effectLst/>
          </c:spPr>
          <c:invertIfNegative val="0"/>
          <c:dLbls>
            <c:delete val="1"/>
          </c:dLbls>
          <c:cat>
            <c:strRef>
              <c:f>'3.3 PMTCT_Covg_Africa'!$A$34:$A$38</c:f>
              <c:strCache>
                <c:ptCount val="5"/>
                <c:pt idx="0">
                  <c:v>Southern Africa</c:v>
                </c:pt>
                <c:pt idx="1">
                  <c:v>Eastern Africa</c:v>
                </c:pt>
                <c:pt idx="2">
                  <c:v>Central Africa</c:v>
                </c:pt>
                <c:pt idx="3">
                  <c:v>Western Africa</c:v>
                </c:pt>
                <c:pt idx="4">
                  <c:v>Northern Africa</c:v>
                </c:pt>
              </c:strCache>
            </c:strRef>
          </c:cat>
          <c:val>
            <c:numRef>
              <c:f>'3.3 PMTCT_Covg_Africa'!$C$34:$C$38</c:f>
              <c:numCache>
                <c:formatCode>0%</c:formatCode>
                <c:ptCount val="5"/>
                <c:pt idx="0">
                  <c:v>0.904806738878303</c:v>
                </c:pt>
                <c:pt idx="1">
                  <c:v>0.601181640944296</c:v>
                </c:pt>
                <c:pt idx="2">
                  <c:v>0.287229193996049</c:v>
                </c:pt>
                <c:pt idx="3">
                  <c:v>0.255922046556132</c:v>
                </c:pt>
                <c:pt idx="4">
                  <c:v>0.125419216746861</c:v>
                </c:pt>
              </c:numCache>
            </c:numRef>
          </c:val>
          <c:extLst xmlns:c16r2="http://schemas.microsoft.com/office/drawing/2015/06/chart">
            <c:ext xmlns:c16="http://schemas.microsoft.com/office/drawing/2014/chart" uri="{C3380CC4-5D6E-409C-BE32-E72D297353CC}">
              <c16:uniqueId val="{00000001-6E8B-4BF9-9FA4-A651C4DF7679}"/>
            </c:ext>
          </c:extLst>
        </c:ser>
        <c:ser>
          <c:idx val="2"/>
          <c:order val="2"/>
          <c:tx>
            <c:strRef>
              <c:f>'3.3 PMTCT_Covg_Africa'!$D$33</c:f>
              <c:strCache>
                <c:ptCount val="1"/>
                <c:pt idx="0">
                  <c:v>2012</c:v>
                </c:pt>
              </c:strCache>
            </c:strRef>
          </c:tx>
          <c:spPr>
            <a:solidFill>
              <a:srgbClr val="F8AD89"/>
            </a:solidFill>
            <a:ln>
              <a:noFill/>
            </a:ln>
            <a:effectLst/>
          </c:spPr>
          <c:invertIfNegative val="0"/>
          <c:dLbls>
            <c:delete val="1"/>
          </c:dLbls>
          <c:cat>
            <c:strRef>
              <c:f>'3.3 PMTCT_Covg_Africa'!$A$34:$A$38</c:f>
              <c:strCache>
                <c:ptCount val="5"/>
                <c:pt idx="0">
                  <c:v>Southern Africa</c:v>
                </c:pt>
                <c:pt idx="1">
                  <c:v>Eastern Africa</c:v>
                </c:pt>
                <c:pt idx="2">
                  <c:v>Central Africa</c:v>
                </c:pt>
                <c:pt idx="3">
                  <c:v>Western Africa</c:v>
                </c:pt>
                <c:pt idx="4">
                  <c:v>Northern Africa</c:v>
                </c:pt>
              </c:strCache>
            </c:strRef>
          </c:cat>
          <c:val>
            <c:numRef>
              <c:f>'3.3 PMTCT_Covg_Africa'!$D$34:$D$38</c:f>
              <c:numCache>
                <c:formatCode>0%</c:formatCode>
                <c:ptCount val="5"/>
                <c:pt idx="0">
                  <c:v>0.870112978252403</c:v>
                </c:pt>
                <c:pt idx="1">
                  <c:v>0.714112051270665</c:v>
                </c:pt>
                <c:pt idx="2">
                  <c:v>0.346472192462771</c:v>
                </c:pt>
                <c:pt idx="3">
                  <c:v>0.323743687053799</c:v>
                </c:pt>
                <c:pt idx="4">
                  <c:v>0.161829998045063</c:v>
                </c:pt>
              </c:numCache>
            </c:numRef>
          </c:val>
          <c:extLst xmlns:c16r2="http://schemas.microsoft.com/office/drawing/2015/06/chart">
            <c:ext xmlns:c16="http://schemas.microsoft.com/office/drawing/2014/chart" uri="{C3380CC4-5D6E-409C-BE32-E72D297353CC}">
              <c16:uniqueId val="{00000002-6E8B-4BF9-9FA4-A651C4DF7679}"/>
            </c:ext>
          </c:extLst>
        </c:ser>
        <c:ser>
          <c:idx val="3"/>
          <c:order val="3"/>
          <c:tx>
            <c:strRef>
              <c:f>'3.3 PMTCT_Covg_Africa'!$E$33</c:f>
              <c:strCache>
                <c:ptCount val="1"/>
                <c:pt idx="0">
                  <c:v>2013</c:v>
                </c:pt>
              </c:strCache>
            </c:strRef>
          </c:tx>
          <c:spPr>
            <a:solidFill>
              <a:srgbClr val="F69367"/>
            </a:solidFill>
            <a:ln>
              <a:noFill/>
            </a:ln>
            <a:effectLst/>
          </c:spPr>
          <c:invertIfNegative val="0"/>
          <c:dLbls>
            <c:delete val="1"/>
          </c:dLbls>
          <c:cat>
            <c:strRef>
              <c:f>'3.3 PMTCT_Covg_Africa'!$A$34:$A$38</c:f>
              <c:strCache>
                <c:ptCount val="5"/>
                <c:pt idx="0">
                  <c:v>Southern Africa</c:v>
                </c:pt>
                <c:pt idx="1">
                  <c:v>Eastern Africa</c:v>
                </c:pt>
                <c:pt idx="2">
                  <c:v>Central Africa</c:v>
                </c:pt>
                <c:pt idx="3">
                  <c:v>Western Africa</c:v>
                </c:pt>
                <c:pt idx="4">
                  <c:v>Northern Africa</c:v>
                </c:pt>
              </c:strCache>
            </c:strRef>
          </c:cat>
          <c:val>
            <c:numRef>
              <c:f>'3.3 PMTCT_Covg_Africa'!$E$34:$E$38</c:f>
              <c:numCache>
                <c:formatCode>0%</c:formatCode>
                <c:ptCount val="5"/>
                <c:pt idx="0">
                  <c:v>0.909307993295857</c:v>
                </c:pt>
                <c:pt idx="1">
                  <c:v>0.729661285767806</c:v>
                </c:pt>
                <c:pt idx="2">
                  <c:v>0.50812011062388</c:v>
                </c:pt>
                <c:pt idx="3">
                  <c:v>0.382032090289106</c:v>
                </c:pt>
                <c:pt idx="4">
                  <c:v>0.178069834733057</c:v>
                </c:pt>
              </c:numCache>
            </c:numRef>
          </c:val>
          <c:extLst xmlns:c16r2="http://schemas.microsoft.com/office/drawing/2015/06/chart">
            <c:ext xmlns:c16="http://schemas.microsoft.com/office/drawing/2014/chart" uri="{C3380CC4-5D6E-409C-BE32-E72D297353CC}">
              <c16:uniqueId val="{00000003-6E8B-4BF9-9FA4-A651C4DF7679}"/>
            </c:ext>
          </c:extLst>
        </c:ser>
        <c:ser>
          <c:idx val="4"/>
          <c:order val="4"/>
          <c:tx>
            <c:strRef>
              <c:f>'3.3 PMTCT_Covg_Africa'!$F$33</c:f>
              <c:strCache>
                <c:ptCount val="1"/>
                <c:pt idx="0">
                  <c:v>2014</c:v>
                </c:pt>
              </c:strCache>
            </c:strRef>
          </c:tx>
          <c:spPr>
            <a:solidFill>
              <a:srgbClr val="F38253"/>
            </a:solidFill>
            <a:ln>
              <a:noFill/>
            </a:ln>
            <a:effectLst/>
          </c:spPr>
          <c:invertIfNegative val="0"/>
          <c:dLbls>
            <c:delete val="1"/>
          </c:dLbls>
          <c:cat>
            <c:strRef>
              <c:f>'3.3 PMTCT_Covg_Africa'!$A$34:$A$38</c:f>
              <c:strCache>
                <c:ptCount val="5"/>
                <c:pt idx="0">
                  <c:v>Southern Africa</c:v>
                </c:pt>
                <c:pt idx="1">
                  <c:v>Eastern Africa</c:v>
                </c:pt>
                <c:pt idx="2">
                  <c:v>Central Africa</c:v>
                </c:pt>
                <c:pt idx="3">
                  <c:v>Western Africa</c:v>
                </c:pt>
                <c:pt idx="4">
                  <c:v>Northern Africa</c:v>
                </c:pt>
              </c:strCache>
            </c:strRef>
          </c:cat>
          <c:val>
            <c:numRef>
              <c:f>'3.3 PMTCT_Covg_Africa'!$F$34:$F$38</c:f>
              <c:numCache>
                <c:formatCode>0%</c:formatCode>
                <c:ptCount val="5"/>
                <c:pt idx="0">
                  <c:v>0.950408759469612</c:v>
                </c:pt>
                <c:pt idx="1">
                  <c:v>0.807225908078107</c:v>
                </c:pt>
                <c:pt idx="2">
                  <c:v>0.581283032843086</c:v>
                </c:pt>
                <c:pt idx="3">
                  <c:v>0.436124879864774</c:v>
                </c:pt>
                <c:pt idx="4">
                  <c:v>0.16403823956873</c:v>
                </c:pt>
              </c:numCache>
            </c:numRef>
          </c:val>
          <c:extLst xmlns:c16r2="http://schemas.microsoft.com/office/drawing/2015/06/chart">
            <c:ext xmlns:c16="http://schemas.microsoft.com/office/drawing/2014/chart" uri="{C3380CC4-5D6E-409C-BE32-E72D297353CC}">
              <c16:uniqueId val="{00000004-6E8B-4BF9-9FA4-A651C4DF7679}"/>
            </c:ext>
          </c:extLst>
        </c:ser>
        <c:ser>
          <c:idx val="5"/>
          <c:order val="5"/>
          <c:tx>
            <c:strRef>
              <c:f>'3.3 PMTCT_Covg_Africa'!$G$33</c:f>
              <c:strCache>
                <c:ptCount val="1"/>
                <c:pt idx="0">
                  <c:v>2015</c:v>
                </c:pt>
              </c:strCache>
            </c:strRef>
          </c:tx>
          <c:spPr>
            <a:solidFill>
              <a:srgbClr val="EF6A36"/>
            </a:solidFill>
            <a:ln>
              <a:noFill/>
            </a:ln>
            <a:effectLst/>
          </c:spPr>
          <c:invertIfNegative val="0"/>
          <c:dLbls>
            <c:delete val="1"/>
          </c:dLbls>
          <c:cat>
            <c:strRef>
              <c:f>'3.3 PMTCT_Covg_Africa'!$A$34:$A$38</c:f>
              <c:strCache>
                <c:ptCount val="5"/>
                <c:pt idx="0">
                  <c:v>Southern Africa</c:v>
                </c:pt>
                <c:pt idx="1">
                  <c:v>Eastern Africa</c:v>
                </c:pt>
                <c:pt idx="2">
                  <c:v>Central Africa</c:v>
                </c:pt>
                <c:pt idx="3">
                  <c:v>Western Africa</c:v>
                </c:pt>
                <c:pt idx="4">
                  <c:v>Northern Africa</c:v>
                </c:pt>
              </c:strCache>
            </c:strRef>
          </c:cat>
          <c:val>
            <c:numRef>
              <c:f>'3.3 PMTCT_Covg_Africa'!$G$34:$G$38</c:f>
              <c:numCache>
                <c:formatCode>0%</c:formatCode>
                <c:ptCount val="5"/>
                <c:pt idx="0">
                  <c:v>0.905149807225041</c:v>
                </c:pt>
                <c:pt idx="1">
                  <c:v>0.861013253045967</c:v>
                </c:pt>
                <c:pt idx="2">
                  <c:v>0.66965851448907</c:v>
                </c:pt>
                <c:pt idx="3">
                  <c:v>0.404422262213377</c:v>
                </c:pt>
                <c:pt idx="4">
                  <c:v>0.149632518276994</c:v>
                </c:pt>
              </c:numCache>
            </c:numRef>
          </c:val>
          <c:extLst xmlns:c16r2="http://schemas.microsoft.com/office/drawing/2015/06/chart">
            <c:ext xmlns:c16="http://schemas.microsoft.com/office/drawing/2014/chart" uri="{C3380CC4-5D6E-409C-BE32-E72D297353CC}">
              <c16:uniqueId val="{00000005-6E8B-4BF9-9FA4-A651C4DF7679}"/>
            </c:ext>
          </c:extLst>
        </c:ser>
        <c:ser>
          <c:idx val="6"/>
          <c:order val="6"/>
          <c:tx>
            <c:strRef>
              <c:f>'3.3 PMTCT_Covg_Africa'!$H$33</c:f>
              <c:strCache>
                <c:ptCount val="1"/>
                <c:pt idx="0">
                  <c:v>2016</c:v>
                </c:pt>
              </c:strCache>
            </c:strRef>
          </c:tx>
          <c:spPr>
            <a:solidFill>
              <a:srgbClr val="FC5208"/>
            </a:solidFill>
            <a:ln>
              <a:noFill/>
            </a:ln>
            <a:effectLst/>
          </c:spPr>
          <c:invertIfNegative val="0"/>
          <c:dLbls>
            <c:dLbl>
              <c:idx val="0"/>
              <c:layout/>
              <c:tx>
                <c:rich>
                  <a:bodyPr/>
                  <a:lstStyle/>
                  <a:p>
                    <a:r>
                      <a:rPr lang="hr-HR"/>
                      <a:t>&gt;95%</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6D3-44F5-A163-6921C45D02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'3.3 PMTCT_Covg_Africa'!$A$34:$A$38</c:f>
              <c:strCache>
                <c:ptCount val="5"/>
                <c:pt idx="0">
                  <c:v>Southern Africa</c:v>
                </c:pt>
                <c:pt idx="1">
                  <c:v>Eastern Africa</c:v>
                </c:pt>
                <c:pt idx="2">
                  <c:v>Central Africa</c:v>
                </c:pt>
                <c:pt idx="3">
                  <c:v>Western Africa</c:v>
                </c:pt>
                <c:pt idx="4">
                  <c:v>Northern Africa</c:v>
                </c:pt>
              </c:strCache>
            </c:strRef>
          </c:cat>
          <c:val>
            <c:numRef>
              <c:f>'3.3 PMTCT_Covg_Africa'!$H$34:$H$38</c:f>
              <c:numCache>
                <c:formatCode>0%</c:formatCode>
                <c:ptCount val="5"/>
                <c:pt idx="0">
                  <c:v>0.980019422443927</c:v>
                </c:pt>
                <c:pt idx="1">
                  <c:v>0.85272831349448</c:v>
                </c:pt>
                <c:pt idx="2">
                  <c:v>0.644108075421197</c:v>
                </c:pt>
                <c:pt idx="3">
                  <c:v>0.434699315805426</c:v>
                </c:pt>
                <c:pt idx="4">
                  <c:v>0.184983523435716</c:v>
                </c:pt>
              </c:numCache>
            </c:numRef>
          </c:val>
          <c:extLst xmlns:c16r2="http://schemas.microsoft.com/office/drawing/2015/06/chart">
            <c:ext xmlns:c16="http://schemas.microsoft.com/office/drawing/2014/chart" uri="{C3380CC4-5D6E-409C-BE32-E72D297353CC}">
              <c16:uniqueId val="{00000006-6E8B-4BF9-9FA4-A651C4DF7679}"/>
            </c:ext>
          </c:extLst>
        </c:ser>
        <c:dLbls>
          <c:dLblPos val="outEnd"/>
          <c:showLegendKey val="0"/>
          <c:showVal val="1"/>
          <c:showCatName val="0"/>
          <c:showSerName val="0"/>
          <c:showPercent val="0"/>
          <c:showBubbleSize val="0"/>
        </c:dLbls>
        <c:gapWidth val="120"/>
        <c:overlap val="-10"/>
        <c:axId val="129223712"/>
        <c:axId val="129335648"/>
      </c:barChart>
      <c:catAx>
        <c:axId val="129223712"/>
        <c:scaling>
          <c:orientation val="minMax"/>
        </c:scaling>
        <c:delete val="0"/>
        <c:axPos val="b"/>
        <c:majorGridlines>
          <c:spPr>
            <a:ln w="9525" cap="flat" cmpd="sng" algn="ctr">
              <a:solidFill>
                <a:schemeClr val="dk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prstDash val="solid"/>
            <a:round/>
          </a:ln>
          <a:effectLst/>
        </c:spPr>
        <c:txPr>
          <a:bodyPr rot="-60000000" spcFirstLastPara="1" vertOverflow="ellipsis" vert="horz" wrap="square" anchor="ctr" anchorCtr="1"/>
          <a:lstStyle/>
          <a:p>
            <a:pPr>
              <a:defRPr sz="900" b="0" i="0" u="none" strike="noStrike" kern="1200" cap="none" spc="0" normalizeH="0" baseline="0">
                <a:solidFill>
                  <a:schemeClr val="bg2">
                    <a:lumMod val="10000"/>
                  </a:schemeClr>
                </a:solidFill>
                <a:latin typeface="+mn-lt"/>
                <a:ea typeface="+mn-ea"/>
                <a:cs typeface="+mn-cs"/>
              </a:defRPr>
            </a:pPr>
            <a:endParaRPr lang="en-US"/>
          </a:p>
        </c:txPr>
        <c:crossAx val="129335648"/>
        <c:crosses val="autoZero"/>
        <c:auto val="1"/>
        <c:lblAlgn val="ctr"/>
        <c:lblOffset val="100"/>
        <c:noMultiLvlLbl val="0"/>
      </c:catAx>
      <c:valAx>
        <c:axId val="129335648"/>
        <c:scaling>
          <c:orientation val="minMax"/>
          <c:max val="1.0"/>
        </c:scaling>
        <c:delete val="0"/>
        <c:axPos val="l"/>
        <c:majorGridlines>
          <c:spPr>
            <a:ln w="9525" cap="flat" cmpd="sng" algn="ctr">
              <a:solidFill>
                <a:schemeClr val="dk1">
                  <a:lumMod val="15000"/>
                  <a:lumOff val="85000"/>
                </a:schemeClr>
              </a:solidFill>
              <a:prstDash val="solid"/>
              <a:round/>
            </a:ln>
            <a:effectLst/>
          </c:spPr>
        </c:majorGridlines>
        <c:numFmt formatCode="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29223712"/>
        <c:crosses val="autoZero"/>
        <c:crossBetween val="between"/>
        <c:majorUnit val="0.2"/>
      </c:valAx>
      <c:spPr>
        <a:pattFill prst="ltDnDiag">
          <a:fgClr>
            <a:schemeClr val="dk1">
              <a:lumMod val="15000"/>
              <a:lumOff val="85000"/>
            </a:schemeClr>
          </a:fgClr>
          <a:bgClr>
            <a:schemeClr val="lt1"/>
          </a:bgClr>
        </a:patt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legend>
    <c:plotVisOnly val="0"/>
    <c:dispBlanksAs val="gap"/>
    <c:showDLblsOverMax val="0"/>
  </c:chart>
  <c:spPr>
    <a:solidFill>
      <a:schemeClr val="lt1"/>
    </a:solidFill>
    <a:ln w="9525" cap="flat" cmpd="sng" algn="ctr">
      <a:solidFill>
        <a:schemeClr val="accent1">
          <a:lumMod val="60000"/>
          <a:lumOff val="40000"/>
        </a:schemeClr>
      </a:solidFill>
      <a:prstDash val="solid"/>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'3.4 PMTCT_Covg_Country'!$B$30</c:f>
              <c:strCache>
                <c:ptCount val="1"/>
                <c:pt idx="0">
                  <c:v>PMTCT coverage (Effective regimen 2010-2016)</c:v>
                </c:pt>
              </c:strCache>
            </c:strRef>
          </c:tx>
          <c:spPr>
            <a:solidFill>
              <a:schemeClr val="accent1"/>
            </a:solidFill>
            <a:ln>
              <a:noFill/>
            </a:ln>
            <a:effectLst/>
          </c:spPr>
          <c:invertIfNegative val="0"/>
          <c:dPt>
            <c:idx val="0"/>
            <c:invertIfNegative val="0"/>
            <c:bubble3D val="0"/>
            <c:spPr>
              <a:solidFill>
                <a:srgbClr val="560C60"/>
              </a:solidFill>
              <a:ln>
                <a:noFill/>
              </a:ln>
              <a:effectLst/>
            </c:spPr>
            <c:extLst xmlns:c16r2="http://schemas.microsoft.com/office/drawing/2015/06/chart">
              <c:ext xmlns:c16="http://schemas.microsoft.com/office/drawing/2014/chart" uri="{C3380CC4-5D6E-409C-BE32-E72D297353CC}">
                <c16:uniqueId val="{00000001-73D8-4301-A5DD-997E468DA92C}"/>
              </c:ext>
            </c:extLst>
          </c:dPt>
          <c:dPt>
            <c:idx val="1"/>
            <c:invertIfNegative val="0"/>
            <c:bubble3D val="0"/>
            <c:spPr>
              <a:solidFill>
                <a:srgbClr val="560C60"/>
              </a:solidFill>
              <a:ln>
                <a:noFill/>
              </a:ln>
              <a:effectLst/>
            </c:spPr>
            <c:extLst xmlns:c16r2="http://schemas.microsoft.com/office/drawing/2015/06/chart">
              <c:ext xmlns:c16="http://schemas.microsoft.com/office/drawing/2014/chart" uri="{C3380CC4-5D6E-409C-BE32-E72D297353CC}">
                <c16:uniqueId val="{00000003-73D8-4301-A5DD-997E468DA92C}"/>
              </c:ext>
            </c:extLst>
          </c:dPt>
          <c:dPt>
            <c:idx val="2"/>
            <c:invertIfNegative val="0"/>
            <c:bubble3D val="0"/>
            <c:spPr>
              <a:solidFill>
                <a:srgbClr val="560C60"/>
              </a:solidFill>
              <a:ln>
                <a:noFill/>
              </a:ln>
              <a:effectLst/>
            </c:spPr>
            <c:extLst xmlns:c16r2="http://schemas.microsoft.com/office/drawing/2015/06/chart">
              <c:ext xmlns:c16="http://schemas.microsoft.com/office/drawing/2014/chart" uri="{C3380CC4-5D6E-409C-BE32-E72D297353CC}">
                <c16:uniqueId val="{00000005-73D8-4301-A5DD-997E468DA92C}"/>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73D8-4301-A5DD-997E468DA92C}"/>
              </c:ext>
            </c:extLst>
          </c:dPt>
          <c:dPt>
            <c:idx val="4"/>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9-73D8-4301-A5DD-997E468DA92C}"/>
              </c:ext>
            </c:extLst>
          </c:dPt>
          <c:dPt>
            <c:idx val="5"/>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B-73D8-4301-A5DD-997E468DA92C}"/>
              </c:ext>
            </c:extLst>
          </c:dPt>
          <c:dPt>
            <c:idx val="6"/>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D-73D8-4301-A5DD-997E468DA92C}"/>
              </c:ext>
            </c:extLst>
          </c:dPt>
          <c:dPt>
            <c:idx val="7"/>
            <c:invertIfNegative val="0"/>
            <c:bubble3D val="0"/>
            <c:spPr>
              <a:solidFill>
                <a:srgbClr val="FEBC09"/>
              </a:solidFill>
              <a:ln>
                <a:noFill/>
              </a:ln>
              <a:effectLst/>
            </c:spPr>
            <c:extLst xmlns:c16r2="http://schemas.microsoft.com/office/drawing/2015/06/chart">
              <c:ext xmlns:c16="http://schemas.microsoft.com/office/drawing/2014/chart" uri="{C3380CC4-5D6E-409C-BE32-E72D297353CC}">
                <c16:uniqueId val="{0000000F-73D8-4301-A5DD-997E468DA92C}"/>
              </c:ext>
            </c:extLst>
          </c:dPt>
          <c:dPt>
            <c:idx val="8"/>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11-73D8-4301-A5DD-997E468DA92C}"/>
              </c:ext>
            </c:extLst>
          </c:dPt>
          <c:dPt>
            <c:idx val="9"/>
            <c:invertIfNegative val="0"/>
            <c:bubble3D val="0"/>
            <c:spPr>
              <a:solidFill>
                <a:srgbClr val="FEBC09"/>
              </a:solidFill>
              <a:ln>
                <a:noFill/>
              </a:ln>
              <a:effectLst/>
            </c:spPr>
            <c:extLst xmlns:c16r2="http://schemas.microsoft.com/office/drawing/2015/06/chart">
              <c:ext xmlns:c16="http://schemas.microsoft.com/office/drawing/2014/chart" uri="{C3380CC4-5D6E-409C-BE32-E72D297353CC}">
                <c16:uniqueId val="{00000013-73D8-4301-A5DD-997E468DA92C}"/>
              </c:ext>
            </c:extLst>
          </c:dPt>
          <c:dPt>
            <c:idx val="10"/>
            <c:invertIfNegative val="0"/>
            <c:bubble3D val="0"/>
            <c:spPr>
              <a:solidFill>
                <a:srgbClr val="70B206"/>
              </a:solidFill>
              <a:ln>
                <a:noFill/>
              </a:ln>
              <a:effectLst/>
            </c:spPr>
            <c:extLst xmlns:c16r2="http://schemas.microsoft.com/office/drawing/2015/06/chart">
              <c:ext xmlns:c16="http://schemas.microsoft.com/office/drawing/2014/chart" uri="{C3380CC4-5D6E-409C-BE32-E72D297353CC}">
                <c16:uniqueId val="{00000015-73D8-4301-A5DD-997E468DA92C}"/>
              </c:ext>
            </c:extLst>
          </c:dPt>
          <c:dPt>
            <c:idx val="11"/>
            <c:invertIfNegative val="0"/>
            <c:bubble3D val="0"/>
            <c:spPr>
              <a:solidFill>
                <a:srgbClr val="70B206"/>
              </a:solidFill>
              <a:ln>
                <a:noFill/>
              </a:ln>
              <a:effectLst/>
            </c:spPr>
            <c:extLst xmlns:c16r2="http://schemas.microsoft.com/office/drawing/2015/06/chart">
              <c:ext xmlns:c16="http://schemas.microsoft.com/office/drawing/2014/chart" uri="{C3380CC4-5D6E-409C-BE32-E72D297353CC}">
                <c16:uniqueId val="{00000017-73D8-4301-A5DD-997E468DA92C}"/>
              </c:ext>
            </c:extLst>
          </c:dPt>
          <c:dPt>
            <c:idx val="12"/>
            <c:invertIfNegative val="0"/>
            <c:bubble3D val="0"/>
            <c:spPr>
              <a:solidFill>
                <a:srgbClr val="70B206"/>
              </a:solidFill>
              <a:ln>
                <a:noFill/>
              </a:ln>
              <a:effectLst/>
            </c:spPr>
            <c:extLst xmlns:c16r2="http://schemas.microsoft.com/office/drawing/2015/06/chart">
              <c:ext xmlns:c16="http://schemas.microsoft.com/office/drawing/2014/chart" uri="{C3380CC4-5D6E-409C-BE32-E72D297353CC}">
                <c16:uniqueId val="{00000019-73D8-4301-A5DD-997E468DA92C}"/>
              </c:ext>
            </c:extLst>
          </c:dPt>
          <c:dPt>
            <c:idx val="13"/>
            <c:invertIfNegative val="0"/>
            <c:bubble3D val="0"/>
            <c:spPr>
              <a:solidFill>
                <a:srgbClr val="70B206"/>
              </a:solidFill>
              <a:ln>
                <a:noFill/>
              </a:ln>
              <a:effectLst/>
            </c:spPr>
            <c:extLst xmlns:c16r2="http://schemas.microsoft.com/office/drawing/2015/06/chart">
              <c:ext xmlns:c16="http://schemas.microsoft.com/office/drawing/2014/chart" uri="{C3380CC4-5D6E-409C-BE32-E72D297353CC}">
                <c16:uniqueId val="{0000001B-73D8-4301-A5DD-997E468DA92C}"/>
              </c:ext>
            </c:extLst>
          </c:dPt>
          <c:dPt>
            <c:idx val="14"/>
            <c:invertIfNegative val="0"/>
            <c:bubble3D val="0"/>
            <c:spPr>
              <a:solidFill>
                <a:srgbClr val="70B206"/>
              </a:solidFill>
              <a:ln>
                <a:noFill/>
              </a:ln>
              <a:effectLst/>
            </c:spPr>
            <c:extLst xmlns:c16r2="http://schemas.microsoft.com/office/drawing/2015/06/chart">
              <c:ext xmlns:c16="http://schemas.microsoft.com/office/drawing/2014/chart" uri="{C3380CC4-5D6E-409C-BE32-E72D297353CC}">
                <c16:uniqueId val="{0000001D-73D8-4301-A5DD-997E468DA92C}"/>
              </c:ext>
            </c:extLst>
          </c:dPt>
          <c:dPt>
            <c:idx val="15"/>
            <c:invertIfNegative val="0"/>
            <c:bubble3D val="0"/>
            <c:spPr>
              <a:solidFill>
                <a:srgbClr val="70B206"/>
              </a:solidFill>
              <a:ln>
                <a:noFill/>
              </a:ln>
              <a:effectLst/>
            </c:spPr>
            <c:extLst xmlns:c16r2="http://schemas.microsoft.com/office/drawing/2015/06/chart">
              <c:ext xmlns:c16="http://schemas.microsoft.com/office/drawing/2014/chart" uri="{C3380CC4-5D6E-409C-BE32-E72D297353CC}">
                <c16:uniqueId val="{0000001F-73D8-4301-A5DD-997E468DA92C}"/>
              </c:ext>
            </c:extLst>
          </c:dPt>
          <c:dPt>
            <c:idx val="16"/>
            <c:invertIfNegative val="0"/>
            <c:bubble3D val="0"/>
            <c:spPr>
              <a:solidFill>
                <a:srgbClr val="70B206"/>
              </a:solidFill>
              <a:ln>
                <a:noFill/>
              </a:ln>
              <a:effectLst/>
            </c:spPr>
            <c:extLst xmlns:c16r2="http://schemas.microsoft.com/office/drawing/2015/06/chart">
              <c:ext xmlns:c16="http://schemas.microsoft.com/office/drawing/2014/chart" uri="{C3380CC4-5D6E-409C-BE32-E72D297353CC}">
                <c16:uniqueId val="{00000021-73D8-4301-A5DD-997E468DA92C}"/>
              </c:ext>
            </c:extLst>
          </c:dPt>
          <c:dPt>
            <c:idx val="17"/>
            <c:invertIfNegative val="0"/>
            <c:bubble3D val="0"/>
            <c:spPr>
              <a:solidFill>
                <a:srgbClr val="70B206"/>
              </a:solidFill>
              <a:ln>
                <a:noFill/>
              </a:ln>
              <a:effectLst/>
            </c:spPr>
            <c:extLst xmlns:c16r2="http://schemas.microsoft.com/office/drawing/2015/06/chart">
              <c:ext xmlns:c16="http://schemas.microsoft.com/office/drawing/2014/chart" uri="{C3380CC4-5D6E-409C-BE32-E72D297353CC}">
                <c16:uniqueId val="{00000023-73D8-4301-A5DD-997E468DA92C}"/>
              </c:ext>
            </c:extLst>
          </c:dPt>
          <c:dPt>
            <c:idx val="18"/>
            <c:invertIfNegative val="0"/>
            <c:bubble3D val="0"/>
            <c:spPr>
              <a:solidFill>
                <a:srgbClr val="139CEB"/>
              </a:solidFill>
              <a:ln>
                <a:noFill/>
              </a:ln>
              <a:effectLst/>
            </c:spPr>
            <c:extLst xmlns:c16r2="http://schemas.microsoft.com/office/drawing/2015/06/chart">
              <c:ext xmlns:c16="http://schemas.microsoft.com/office/drawing/2014/chart" uri="{C3380CC4-5D6E-409C-BE32-E72D297353CC}">
                <c16:uniqueId val="{00000025-73D8-4301-A5DD-997E468DA92C}"/>
              </c:ext>
            </c:extLst>
          </c:dPt>
          <c:dPt>
            <c:idx val="19"/>
            <c:invertIfNegative val="0"/>
            <c:bubble3D val="0"/>
            <c:spPr>
              <a:solidFill>
                <a:srgbClr val="139CEB"/>
              </a:solidFill>
              <a:ln>
                <a:noFill/>
              </a:ln>
              <a:effectLst/>
            </c:spPr>
            <c:extLst xmlns:c16r2="http://schemas.microsoft.com/office/drawing/2015/06/chart">
              <c:ext xmlns:c16="http://schemas.microsoft.com/office/drawing/2014/chart" uri="{C3380CC4-5D6E-409C-BE32-E72D297353CC}">
                <c16:uniqueId val="{00000027-73D8-4301-A5DD-997E468DA92C}"/>
              </c:ext>
            </c:extLst>
          </c:dPt>
          <c:dPt>
            <c:idx val="20"/>
            <c:invertIfNegative val="0"/>
            <c:bubble3D val="0"/>
            <c:spPr>
              <a:solidFill>
                <a:srgbClr val="139CEB"/>
              </a:solidFill>
              <a:ln>
                <a:noFill/>
              </a:ln>
              <a:effectLst/>
            </c:spPr>
            <c:extLst xmlns:c16r2="http://schemas.microsoft.com/office/drawing/2015/06/chart">
              <c:ext xmlns:c16="http://schemas.microsoft.com/office/drawing/2014/chart" uri="{C3380CC4-5D6E-409C-BE32-E72D297353CC}">
                <c16:uniqueId val="{00000029-73D8-4301-A5DD-997E468DA92C}"/>
              </c:ext>
            </c:extLst>
          </c:dPt>
          <c:dPt>
            <c:idx val="21"/>
            <c:invertIfNegative val="0"/>
            <c:bubble3D val="0"/>
            <c:extLst xmlns:c16r2="http://schemas.microsoft.com/office/drawing/2015/06/chart">
              <c:ext xmlns:c16="http://schemas.microsoft.com/office/drawing/2014/chart" uri="{C3380CC4-5D6E-409C-BE32-E72D297353CC}">
                <c16:uniqueId val="{0000002B-73D8-4301-A5DD-997E468DA92C}"/>
              </c:ext>
            </c:extLst>
          </c:dPt>
          <c:dPt>
            <c:idx val="22"/>
            <c:invertIfNegative val="0"/>
            <c:bubble3D val="0"/>
            <c:extLst xmlns:c16r2="http://schemas.microsoft.com/office/drawing/2015/06/chart">
              <c:ext xmlns:c16="http://schemas.microsoft.com/office/drawing/2014/chart" uri="{C3380CC4-5D6E-409C-BE32-E72D297353CC}">
                <c16:uniqueId val="{0000002D-73D8-4301-A5DD-997E468DA92C}"/>
              </c:ext>
            </c:extLst>
          </c:dPt>
          <c:dLbls>
            <c:dLbl>
              <c:idx val="0"/>
              <c:layout/>
              <c:tx>
                <c:rich>
                  <a:bodyPr/>
                  <a:lstStyle/>
                  <a:p>
                    <a:fld id="{C7DDCE44-C038-2C4B-B850-5DC84585241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3B13338A-3690-1842-9144-A7B643F242C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9D79B58D-7072-9C43-AAD8-C87D285EEF7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CF3A382E-3C05-0049-8210-DD4CC884A2D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4375D27B-18D3-B145-9ECC-013BBD214DA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7B822580-350A-B949-9059-1DFA5644244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8465E674-3910-3446-BFC6-D563D19F6FF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1B5DE9C2-0F7A-6B4F-B1BC-B42A445C718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
              <c:layout/>
              <c:tx>
                <c:rich>
                  <a:bodyPr/>
                  <a:lstStyle/>
                  <a:p>
                    <a:fld id="{AA2F52A8-0629-654E-9045-5E2FB1D143B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
              <c:layout/>
              <c:tx>
                <c:rich>
                  <a:bodyPr/>
                  <a:lstStyle/>
                  <a:p>
                    <a:fld id="{EA11618A-6B6F-1541-B312-FB3BD53C604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
              <c:layout/>
              <c:tx>
                <c:rich>
                  <a:bodyPr/>
                  <a:lstStyle/>
                  <a:p>
                    <a:fld id="{381B4210-824B-5444-9AA7-3853B29B45A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
              <c:layout/>
              <c:tx>
                <c:rich>
                  <a:bodyPr/>
                  <a:lstStyle/>
                  <a:p>
                    <a:fld id="{20ED9B50-FE97-244C-9125-8FC71056ABF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
              <c:layout/>
              <c:tx>
                <c:rich>
                  <a:bodyPr/>
                  <a:lstStyle/>
                  <a:p>
                    <a:fld id="{C800B0EB-2786-FA4F-9197-DF38DB951FC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
              <c:layout/>
              <c:tx>
                <c:rich>
                  <a:bodyPr/>
                  <a:lstStyle/>
                  <a:p>
                    <a:fld id="{6DF18FBC-EDC8-DC4D-8BC0-0568CE4B01F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
              <c:layout/>
              <c:tx>
                <c:rich>
                  <a:bodyPr/>
                  <a:lstStyle/>
                  <a:p>
                    <a:fld id="{B4E75C8B-15D5-CF41-8907-60E46107710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
              <c:layout/>
              <c:tx>
                <c:rich>
                  <a:bodyPr/>
                  <a:lstStyle/>
                  <a:p>
                    <a:fld id="{8F7ECEC8-7515-AF43-95B6-47B6B69A8F0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6"/>
              <c:layout/>
              <c:tx>
                <c:rich>
                  <a:bodyPr/>
                  <a:lstStyle/>
                  <a:p>
                    <a:fld id="{D10AAD34-5444-F841-8383-0C6016CF0DE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7"/>
              <c:layout/>
              <c:tx>
                <c:rich>
                  <a:bodyPr/>
                  <a:lstStyle/>
                  <a:p>
                    <a:fld id="{390BBCF0-5B0A-2B45-A4AA-6DE97065F0F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8"/>
              <c:layout/>
              <c:tx>
                <c:rich>
                  <a:bodyPr/>
                  <a:lstStyle/>
                  <a:p>
                    <a:fld id="{D19D9751-F898-084D-B1A3-5E9BD349A70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9"/>
              <c:layout/>
              <c:tx>
                <c:rich>
                  <a:bodyPr/>
                  <a:lstStyle/>
                  <a:p>
                    <a:fld id="{D6BA4CA0-ABD8-1A45-916D-F097DA211FD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0"/>
              <c:layout/>
              <c:tx>
                <c:rich>
                  <a:bodyPr/>
                  <a:lstStyle/>
                  <a:p>
                    <a:fld id="{DFC7FD12-2706-2245-BB1D-4116B80F90E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dk1">
                          <a:lumMod val="35000"/>
                          <a:lumOff val="65000"/>
                        </a:schemeClr>
                      </a:solidFill>
                      <a:round/>
                    </a:ln>
                    <a:effectLst/>
                  </c:spPr>
                </c15:leaderLines>
              </c:ext>
            </c:extLst>
          </c:dLbls>
          <c:cat>
            <c:strRef>
              <c:f>'3.4 PMTCT_Covg_Country'!$A$31:$A$51</c:f>
              <c:strCache>
                <c:ptCount val="21"/>
                <c:pt idx="0">
                  <c:v>Indonesia (N=12,000)</c:v>
                </c:pt>
                <c:pt idx="1">
                  <c:v>Nigeria (N=170,000)</c:v>
                </c:pt>
                <c:pt idx="2">
                  <c:v>Angola (N=17,000)</c:v>
                </c:pt>
                <c:pt idx="3">
                  <c:v>Ghana (N=17,000)</c:v>
                </c:pt>
                <c:pt idx="4">
                  <c:v>Lesotho (N=13,000)</c:v>
                </c:pt>
                <c:pt idx="5">
                  <c:v>Ethiopia (N=24,000)</c:v>
                </c:pt>
                <c:pt idx="6">
                  <c:v>Democratic Republic of the Congo (N=22,000)</c:v>
                </c:pt>
                <c:pt idx="7">
                  <c:v>Cote dIvoire (N=23,000)</c:v>
                </c:pt>
                <c:pt idx="8">
                  <c:v>Cameroon (N=31,000)</c:v>
                </c:pt>
                <c:pt idx="9">
                  <c:v>Mozambique (N=120,000)</c:v>
                </c:pt>
                <c:pt idx="10">
                  <c:v>Kenya (N=74,000)</c:v>
                </c:pt>
                <c:pt idx="11">
                  <c:v>Rwanda (N=11,000)</c:v>
                </c:pt>
                <c:pt idx="12">
                  <c:v>Zambia (N=83,000)</c:v>
                </c:pt>
                <c:pt idx="13">
                  <c:v>United Republic of Tanzania (N=92,000)</c:v>
                </c:pt>
                <c:pt idx="14">
                  <c:v>Malawi (N=55,000)</c:v>
                </c:pt>
                <c:pt idx="15">
                  <c:v>Zimbabwe (N=64,000)</c:v>
                </c:pt>
                <c:pt idx="16">
                  <c:v>Swaziland (N=11,000)</c:v>
                </c:pt>
                <c:pt idx="17">
                  <c:v>Botswana (N=12,000)</c:v>
                </c:pt>
                <c:pt idx="18">
                  <c:v>South Africa (N=260,000)</c:v>
                </c:pt>
                <c:pt idx="19">
                  <c:v>Uganda (N=110,000)</c:v>
                </c:pt>
                <c:pt idx="20">
                  <c:v>Namibia (N=10,000)</c:v>
                </c:pt>
              </c:strCache>
            </c:strRef>
          </c:cat>
          <c:val>
            <c:numRef>
              <c:f>'3.4 PMTCT_Covg_Country'!$B$31:$B$51</c:f>
              <c:numCache>
                <c:formatCode>0%</c:formatCode>
                <c:ptCount val="21"/>
                <c:pt idx="0">
                  <c:v>0.13880184</c:v>
                </c:pt>
                <c:pt idx="1">
                  <c:v>0.32198084</c:v>
                </c:pt>
                <c:pt idx="2">
                  <c:v>0.44001309</c:v>
                </c:pt>
                <c:pt idx="3">
                  <c:v>0.56191105</c:v>
                </c:pt>
                <c:pt idx="4">
                  <c:v>0.6564136</c:v>
                </c:pt>
                <c:pt idx="5">
                  <c:v>0.68998672</c:v>
                </c:pt>
                <c:pt idx="6">
                  <c:v>0.69546433</c:v>
                </c:pt>
                <c:pt idx="7">
                  <c:v>0.72835853</c:v>
                </c:pt>
                <c:pt idx="8">
                  <c:v>0.7382101</c:v>
                </c:pt>
                <c:pt idx="9">
                  <c:v>0.79985387</c:v>
                </c:pt>
                <c:pt idx="10">
                  <c:v>0.80495951</c:v>
                </c:pt>
                <c:pt idx="11">
                  <c:v>0.81929849</c:v>
                </c:pt>
                <c:pt idx="12">
                  <c:v>0.82501906</c:v>
                </c:pt>
                <c:pt idx="13">
                  <c:v>0.84177516</c:v>
                </c:pt>
                <c:pt idx="14">
                  <c:v>0.84482299</c:v>
                </c:pt>
                <c:pt idx="15">
                  <c:v>0.9250149</c:v>
                </c:pt>
                <c:pt idx="16">
                  <c:v>0.9479548</c:v>
                </c:pt>
                <c:pt idx="17">
                  <c:v>0.9540331</c:v>
                </c:pt>
                <c:pt idx="18">
                  <c:v>0.99</c:v>
                </c:pt>
                <c:pt idx="19">
                  <c:v>0.99</c:v>
                </c:pt>
                <c:pt idx="20">
                  <c:v>0.99</c:v>
                </c:pt>
              </c:numCache>
            </c:numRef>
          </c:val>
          <c:extLst xmlns:c16r2="http://schemas.microsoft.com/office/drawing/2015/06/chart">
            <c:ext xmlns:c16="http://schemas.microsoft.com/office/drawing/2014/chart" uri="{C3380CC4-5D6E-409C-BE32-E72D297353CC}">
              <c16:uniqueId val="{0000002E-73D8-4301-A5DD-997E468DA92C}"/>
            </c:ext>
            <c:ext xmlns:c15="http://schemas.microsoft.com/office/drawing/2012/chart" uri="{02D57815-91ED-43cb-92C2-25804820EDAC}">
              <c15:datalabelsRange>
                <c15:f>'3.4 PMTCT_Covg_Country'!$D$31:$D$51</c15:f>
                <c15:dlblRangeCache>
                  <c:ptCount val="21"/>
                  <c:pt idx="0">
                    <c:v>14%</c:v>
                  </c:pt>
                  <c:pt idx="1">
                    <c:v>32%</c:v>
                  </c:pt>
                  <c:pt idx="2">
                    <c:v>44%</c:v>
                  </c:pt>
                  <c:pt idx="3">
                    <c:v>56%</c:v>
                  </c:pt>
                  <c:pt idx="4">
                    <c:v>66%</c:v>
                  </c:pt>
                  <c:pt idx="5">
                    <c:v>69%</c:v>
                  </c:pt>
                  <c:pt idx="6">
                    <c:v>70%</c:v>
                  </c:pt>
                  <c:pt idx="7">
                    <c:v>73%</c:v>
                  </c:pt>
                  <c:pt idx="8">
                    <c:v>74%</c:v>
                  </c:pt>
                  <c:pt idx="9">
                    <c:v>80%</c:v>
                  </c:pt>
                  <c:pt idx="10">
                    <c:v>80%</c:v>
                  </c:pt>
                  <c:pt idx="11">
                    <c:v>82%</c:v>
                  </c:pt>
                  <c:pt idx="12">
                    <c:v>83%</c:v>
                  </c:pt>
                  <c:pt idx="13">
                    <c:v>84%</c:v>
                  </c:pt>
                  <c:pt idx="14">
                    <c:v>84%</c:v>
                  </c:pt>
                  <c:pt idx="15">
                    <c:v>93%</c:v>
                  </c:pt>
                  <c:pt idx="16">
                    <c:v>95%</c:v>
                  </c:pt>
                  <c:pt idx="17">
                    <c:v>95%</c:v>
                  </c:pt>
                  <c:pt idx="18">
                    <c:v>&gt;95%</c:v>
                  </c:pt>
                  <c:pt idx="19">
                    <c:v>&gt;95%</c:v>
                  </c:pt>
                  <c:pt idx="20">
                    <c:v>&gt;95%</c:v>
                  </c:pt>
                </c15:dlblRangeCache>
              </c15:datalabelsRange>
            </c:ext>
          </c:extLst>
        </c:ser>
        <c:dLbls>
          <c:dLblPos val="outEnd"/>
          <c:showLegendKey val="0"/>
          <c:showVal val="1"/>
          <c:showCatName val="0"/>
          <c:showSerName val="0"/>
          <c:showPercent val="0"/>
          <c:showBubbleSize val="0"/>
        </c:dLbls>
        <c:gapWidth val="100"/>
        <c:axId val="124178064"/>
        <c:axId val="127348960"/>
      </c:barChart>
      <c:catAx>
        <c:axId val="12417806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bg2">
                    <a:lumMod val="10000"/>
                  </a:schemeClr>
                </a:solidFill>
                <a:latin typeface="+mn-lt"/>
                <a:ea typeface="+mn-ea"/>
                <a:cs typeface="+mn-cs"/>
              </a:defRPr>
            </a:pPr>
            <a:endParaRPr lang="en-US"/>
          </a:p>
        </c:txPr>
        <c:crossAx val="127348960"/>
        <c:crosses val="autoZero"/>
        <c:auto val="1"/>
        <c:lblAlgn val="ctr"/>
        <c:lblOffset val="100"/>
        <c:noMultiLvlLbl val="0"/>
      </c:catAx>
      <c:valAx>
        <c:axId val="127348960"/>
        <c:scaling>
          <c:orientation val="minMax"/>
          <c:max val="1.0"/>
        </c:scaling>
        <c:delete val="0"/>
        <c:axPos val="b"/>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24178064"/>
        <c:crosses val="autoZero"/>
        <c:crossBetween val="between"/>
      </c:valAx>
      <c:spPr>
        <a:pattFill prst="ltDnDiag">
          <a:fgClr>
            <a:schemeClr val="dk1">
              <a:lumMod val="15000"/>
              <a:lumOff val="85000"/>
            </a:schemeClr>
          </a:fgClr>
          <a:bgClr>
            <a:schemeClr val="lt1"/>
          </a:bgClr>
        </a:pattFill>
        <a:ln>
          <a:noFill/>
        </a:ln>
        <a:effectLst/>
      </c:spPr>
    </c:plotArea>
    <c:plotVisOnly val="0"/>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0"/>
          <c:tx>
            <c:v>Global</c:v>
          </c:tx>
          <c:spPr>
            <a:solidFill>
              <a:srgbClr val="37BBF2"/>
            </a:solidFill>
            <a:ln w="25400">
              <a:noFill/>
            </a:ln>
            <a:effectLst/>
          </c:spPr>
          <c:cat>
            <c:numRef>
              <c:f>'8. PMTCT_Averted'!$B$33:$R$33</c:f>
              <c:numCache>
                <c:formatCode>General</c:formatCode>
                <c:ptCount val="17"/>
                <c:pt idx="0">
                  <c:v>2000.0</c:v>
                </c:pt>
                <c:pt idx="2">
                  <c:v>2002.0</c:v>
                </c:pt>
                <c:pt idx="4">
                  <c:v>2004.0</c:v>
                </c:pt>
                <c:pt idx="6">
                  <c:v>2006.0</c:v>
                </c:pt>
                <c:pt idx="8">
                  <c:v>2008.0</c:v>
                </c:pt>
                <c:pt idx="10">
                  <c:v>2010.0</c:v>
                </c:pt>
                <c:pt idx="12">
                  <c:v>2012.0</c:v>
                </c:pt>
                <c:pt idx="14">
                  <c:v>2014.0</c:v>
                </c:pt>
                <c:pt idx="16">
                  <c:v>2016.0</c:v>
                </c:pt>
              </c:numCache>
            </c:numRef>
          </c:cat>
          <c:val>
            <c:numRef>
              <c:f>'8. PMTCT_Averted'!$B$37:$R$37</c:f>
              <c:numCache>
                <c:formatCode>_(* #,##0_);_(* \(#,##0\);_(* "-"??_);_(@_)</c:formatCode>
                <c:ptCount val="17"/>
                <c:pt idx="0">
                  <c:v>2684.21806</c:v>
                </c:pt>
                <c:pt idx="1">
                  <c:v>8963.107829999999</c:v>
                </c:pt>
                <c:pt idx="2">
                  <c:v>16208.89353</c:v>
                </c:pt>
                <c:pt idx="3">
                  <c:v>27454.93942999999</c:v>
                </c:pt>
                <c:pt idx="4">
                  <c:v>46840.06228000001</c:v>
                </c:pt>
                <c:pt idx="5">
                  <c:v>78493.08641</c:v>
                </c:pt>
                <c:pt idx="6">
                  <c:v>123299.72883</c:v>
                </c:pt>
                <c:pt idx="7">
                  <c:v>190514.28473</c:v>
                </c:pt>
                <c:pt idx="8">
                  <c:v>279970.52532</c:v>
                </c:pt>
                <c:pt idx="9">
                  <c:v>413015.27698</c:v>
                </c:pt>
                <c:pt idx="10">
                  <c:v>577161.39691</c:v>
                </c:pt>
                <c:pt idx="11">
                  <c:v>756262.21393</c:v>
                </c:pt>
                <c:pt idx="12">
                  <c:v>955355.1977799995</c:v>
                </c:pt>
                <c:pt idx="13">
                  <c:v>1.17238327762E6</c:v>
                </c:pt>
                <c:pt idx="14">
                  <c:v>1.4263492208E6</c:v>
                </c:pt>
                <c:pt idx="15">
                  <c:v>1.6972626852E6</c:v>
                </c:pt>
                <c:pt idx="16">
                  <c:v>1.96880691465E6</c:v>
                </c:pt>
              </c:numCache>
            </c:numRef>
          </c:val>
          <c:extLst xmlns:c16r2="http://schemas.microsoft.com/office/drawing/2015/06/chart">
            <c:ext xmlns:c16="http://schemas.microsoft.com/office/drawing/2014/chart" uri="{C3380CC4-5D6E-409C-BE32-E72D297353CC}">
              <c16:uniqueId val="{00000000-1EFC-4477-B672-7FB76777AB2F}"/>
            </c:ext>
          </c:extLst>
        </c:ser>
        <c:dLbls>
          <c:showLegendKey val="0"/>
          <c:showVal val="0"/>
          <c:showCatName val="0"/>
          <c:showSerName val="0"/>
          <c:showPercent val="0"/>
          <c:showBubbleSize val="0"/>
        </c:dLbls>
        <c:axId val="127566064"/>
        <c:axId val="127746832"/>
        <c:extLst xmlns:c16r2="http://schemas.microsoft.com/office/drawing/2015/06/chart">
          <c:ext xmlns:c15="http://schemas.microsoft.com/office/drawing/2012/chart" uri="{02D57815-91ED-43cb-92C2-25804820EDAC}">
            <c15:filteredAreaSeries>
              <c15:ser>
                <c:idx val="0"/>
                <c:order val="1"/>
                <c:tx>
                  <c:v>Least developed countries</c:v>
                </c:tx>
                <c:spPr>
                  <a:pattFill prst="dkUpDiag">
                    <a:fgClr>
                      <a:schemeClr val="accent2"/>
                    </a:fgClr>
                    <a:bgClr>
                      <a:schemeClr val="bg1"/>
                    </a:bgClr>
                  </a:pattFill>
                  <a:ln>
                    <a:noFill/>
                  </a:ln>
                  <a:effectLst/>
                </c:spPr>
                <c:cat>
                  <c:numRef>
                    <c:extLst xmlns:c16r2="http://schemas.microsoft.com/office/drawing/2015/06/chart">
                      <c:ext uri="{02D57815-91ED-43cb-92C2-25804820EDAC}">
                        <c15:formulaRef>
                          <c15:sqref>'8. PMTCT_Averted'!$B$33:$R$33</c15:sqref>
                        </c15:formulaRef>
                      </c:ext>
                    </c:extLst>
                    <c:numCache>
                      <c:formatCode>General</c:formatCode>
                      <c:ptCount val="17"/>
                      <c:pt idx="0">
                        <c:v>2000.0</c:v>
                      </c:pt>
                      <c:pt idx="2">
                        <c:v>2002.0</c:v>
                      </c:pt>
                      <c:pt idx="4">
                        <c:v>2004.0</c:v>
                      </c:pt>
                      <c:pt idx="6">
                        <c:v>2006.0</c:v>
                      </c:pt>
                      <c:pt idx="8">
                        <c:v>2008.0</c:v>
                      </c:pt>
                      <c:pt idx="10">
                        <c:v>2010.0</c:v>
                      </c:pt>
                      <c:pt idx="12">
                        <c:v>2012.0</c:v>
                      </c:pt>
                      <c:pt idx="14">
                        <c:v>2014.0</c:v>
                      </c:pt>
                      <c:pt idx="16">
                        <c:v>2016.0</c:v>
                      </c:pt>
                    </c:numCache>
                  </c:numRef>
                </c:cat>
                <c:val>
                  <c:numRef>
                    <c:extLst xmlns:c16r2="http://schemas.microsoft.com/office/drawing/2015/06/chart">
                      <c:ext uri="{02D57815-91ED-43cb-92C2-25804820EDAC}">
                        <c15:formulaRef>
                          <c15:sqref>'8. PMTCT_Averted'!$B$38:$R$38</c15:sqref>
                        </c15:formulaRef>
                      </c:ext>
                    </c:extLst>
                    <c:numCache>
                      <c:formatCode>_(* #,##0_);_(* \(#,##0\);_(* "-"??_);_(@_)</c:formatCode>
                      <c:ptCount val="17"/>
                      <c:pt idx="0">
                        <c:v>15.33113</c:v>
                      </c:pt>
                      <c:pt idx="1">
                        <c:v>272.8268499999999</c:v>
                      </c:pt>
                      <c:pt idx="2">
                        <c:v>502.2427599999999</c:v>
                      </c:pt>
                      <c:pt idx="3">
                        <c:v>1363.77278</c:v>
                      </c:pt>
                      <c:pt idx="4">
                        <c:v>5426.00166</c:v>
                      </c:pt>
                      <c:pt idx="5">
                        <c:v>15144.78883</c:v>
                      </c:pt>
                      <c:pt idx="6">
                        <c:v>29789.43883</c:v>
                      </c:pt>
                      <c:pt idx="7">
                        <c:v>53956.6133</c:v>
                      </c:pt>
                      <c:pt idx="8">
                        <c:v>89380.21948999999</c:v>
                      </c:pt>
                      <c:pt idx="9">
                        <c:v>134450.37166</c:v>
                      </c:pt>
                      <c:pt idx="10">
                        <c:v>190681.66916</c:v>
                      </c:pt>
                      <c:pt idx="11">
                        <c:v>261908.8275</c:v>
                      </c:pt>
                      <c:pt idx="12">
                        <c:v>357040.26191</c:v>
                      </c:pt>
                      <c:pt idx="13">
                        <c:v>465280.76711</c:v>
                      </c:pt>
                      <c:pt idx="14">
                        <c:v>589608.56081</c:v>
                      </c:pt>
                      <c:pt idx="15">
                        <c:v>726530.2864399999</c:v>
                      </c:pt>
                      <c:pt idx="16">
                        <c:v>861110.9774699998</c:v>
                      </c:pt>
                    </c:numCache>
                  </c:numRef>
                </c:val>
                <c:extLst xmlns:c16r2="http://schemas.microsoft.com/office/drawing/2015/06/chart">
                  <c:ext xmlns:c16="http://schemas.microsoft.com/office/drawing/2014/chart" uri="{C3380CC4-5D6E-409C-BE32-E72D297353CC}">
                    <c16:uniqueId val="{00000001-1EFC-4477-B672-7FB76777AB2F}"/>
                  </c:ext>
                </c:extLst>
              </c15:ser>
            </c15:filteredAreaSeries>
          </c:ext>
        </c:extLst>
      </c:areaChart>
      <c:catAx>
        <c:axId val="12756606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bg2">
                    <a:lumMod val="10000"/>
                  </a:schemeClr>
                </a:solidFill>
                <a:latin typeface="+mn-lt"/>
                <a:ea typeface="+mn-ea"/>
                <a:cs typeface="+mn-cs"/>
              </a:defRPr>
            </a:pPr>
            <a:endParaRPr lang="en-US"/>
          </a:p>
        </c:txPr>
        <c:crossAx val="127746832"/>
        <c:crosses val="autoZero"/>
        <c:auto val="1"/>
        <c:lblAlgn val="ctr"/>
        <c:lblOffset val="100"/>
        <c:noMultiLvlLbl val="0"/>
      </c:catAx>
      <c:valAx>
        <c:axId val="127746832"/>
        <c:scaling>
          <c:orientation val="minMax"/>
        </c:scaling>
        <c:delete val="0"/>
        <c:axPos val="l"/>
        <c:majorGridlines>
          <c:spPr>
            <a:ln w="9525" cap="flat" cmpd="sng" algn="ctr">
              <a:solidFill>
                <a:schemeClr val="dk1">
                  <a:lumMod val="15000"/>
                  <a:lumOff val="85000"/>
                </a:schemeClr>
              </a:solidFill>
              <a:round/>
            </a:ln>
            <a:effectLst/>
          </c:spPr>
        </c:majorGridlines>
        <c:numFmt formatCode="_(* #,##0_);_(* \(#,##0\);_(*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27566064"/>
        <c:crosses val="autoZero"/>
        <c:crossBetween val="midCat"/>
      </c:valAx>
      <c:spPr>
        <a:pattFill prst="ltDnDiag">
          <a:fgClr>
            <a:schemeClr val="dk1">
              <a:lumMod val="15000"/>
              <a:lumOff val="85000"/>
            </a:schemeClr>
          </a:fgClr>
          <a:bgClr>
            <a:schemeClr val="lt1"/>
          </a:bgClr>
        </a:pattFill>
        <a:ln>
          <a:noFill/>
        </a:ln>
        <a:effectLst/>
      </c:spPr>
    </c:plotArea>
    <c:plotVisOnly val="0"/>
    <c:dispBlanksAs val="zero"/>
    <c:showDLblsOverMax val="0"/>
  </c:chart>
  <c:spPr>
    <a:solidFill>
      <a:schemeClr val="lt1"/>
    </a:solidFill>
    <a:ln w="9525" cap="flat" cmpd="sng" algn="ctr">
      <a:solidFill>
        <a:schemeClr val="accent1">
          <a:lumMod val="60000"/>
          <a:lumOff val="40000"/>
        </a:schemeClr>
      </a:solid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'9. PMTCT-MTCT Rates'!$A$39</c:f>
              <c:strCache>
                <c:ptCount val="1"/>
                <c:pt idx="0">
                  <c:v>Perinatal HIV infections (within 6 weeks of birth)</c:v>
                </c:pt>
              </c:strCache>
            </c:strRef>
          </c:tx>
          <c:spPr>
            <a:solidFill>
              <a:srgbClr val="139CEB"/>
            </a:solidFill>
            <a:ln>
              <a:noFill/>
            </a:ln>
            <a:effectLst/>
          </c:spPr>
          <c:invertIfNegative val="0"/>
          <c:dLbls>
            <c:dLbl>
              <c:idx val="0"/>
              <c:layout/>
              <c:tx>
                <c:rich>
                  <a:bodyPr/>
                  <a:lstStyle/>
                  <a:p>
                    <a:fld id="{BC4D2D8B-0CCE-1445-A7F3-87861098E38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397A5A0C-77AB-DD4F-A80E-56F5B9793E5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mn-lt"/>
                    <a:ea typeface="+mn-ea"/>
                    <a:cs typeface="+mn-cs"/>
                  </a:defRPr>
                </a:pPr>
                <a:endParaRPr lang="en-US"/>
              </a:p>
            </c:txPr>
            <c:dLblPos val="ct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'9. PMTCT-MTCT Rates'!$B$38:$C$38</c:f>
              <c:numCache>
                <c:formatCode>@</c:formatCode>
                <c:ptCount val="2"/>
                <c:pt idx="0">
                  <c:v>2010.0</c:v>
                </c:pt>
                <c:pt idx="1">
                  <c:v>2016.0</c:v>
                </c:pt>
              </c:numCache>
            </c:numRef>
          </c:cat>
          <c:val>
            <c:numRef>
              <c:f>'9. PMTCT-MTCT Rates'!$B$39:$C$39</c:f>
              <c:numCache>
                <c:formatCode>#,##0</c:formatCode>
                <c:ptCount val="2"/>
                <c:pt idx="0">
                  <c:v>149182.2958915</c:v>
                </c:pt>
                <c:pt idx="1">
                  <c:v>77069.81004413997</c:v>
                </c:pt>
              </c:numCache>
            </c:numRef>
          </c:val>
          <c:extLst xmlns:c16r2="http://schemas.microsoft.com/office/drawing/2015/06/chart">
            <c:ext xmlns:c16="http://schemas.microsoft.com/office/drawing/2014/chart" uri="{C3380CC4-5D6E-409C-BE32-E72D297353CC}">
              <c16:uniqueId val="{00000002-A1ED-4E78-8DDB-F3908C4FAAC3}"/>
            </c:ext>
            <c:ext xmlns:c15="http://schemas.microsoft.com/office/drawing/2012/chart" uri="{02D57815-91ED-43cb-92C2-25804820EDAC}">
              <c15:datalabelsRange>
                <c15:f>'9. PMTCT-MTCT Rates'!$B$41:$C$41</c15:f>
                <c15:dlblRangeCache>
                  <c:ptCount val="2"/>
                  <c:pt idx="0">
                    <c:v>50%</c:v>
                  </c:pt>
                  <c:pt idx="1">
                    <c:v>49%</c:v>
                  </c:pt>
                </c15:dlblRangeCache>
              </c15:datalabelsRange>
            </c:ext>
          </c:extLst>
        </c:ser>
        <c:ser>
          <c:idx val="1"/>
          <c:order val="1"/>
          <c:tx>
            <c:strRef>
              <c:f>'9. PMTCT-MTCT Rates'!$A$40</c:f>
              <c:strCache>
                <c:ptCount val="1"/>
                <c:pt idx="0">
                  <c:v>Postnatal HIV infections (beyond 6 weeks after birth)</c:v>
                </c:pt>
              </c:strCache>
            </c:strRef>
          </c:tx>
          <c:spPr>
            <a:solidFill>
              <a:srgbClr val="9CDAF8"/>
            </a:solidFill>
            <a:ln>
              <a:noFill/>
            </a:ln>
            <a:effectLst/>
          </c:spPr>
          <c:invertIfNegative val="0"/>
          <c:dLbls>
            <c:dLbl>
              <c:idx val="0"/>
              <c:layout/>
              <c:tx>
                <c:rich>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mn-lt"/>
                        <a:ea typeface="+mn-ea"/>
                        <a:cs typeface="+mn-cs"/>
                      </a:defRPr>
                    </a:pPr>
                    <a:fld id="{11E5754F-2556-E249-BE16-A1C309ADBA90}" type="CELLRANGE">
                      <a:rPr lang="en-US"/>
                      <a:pPr>
                        <a:defRPr>
                          <a:solidFill>
                            <a:schemeClr val="bg2">
                              <a:lumMod val="10000"/>
                            </a:schemeClr>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mn-lt"/>
                        <a:ea typeface="+mn-ea"/>
                        <a:cs typeface="+mn-cs"/>
                      </a:defRPr>
                    </a:pPr>
                    <a:fld id="{BC4F4D3E-EFC2-A147-AF15-6A26B1BA891B}" type="CELLRANGE">
                      <a:rPr lang="en-US"/>
                      <a:pPr>
                        <a:defRPr>
                          <a:solidFill>
                            <a:schemeClr val="bg2">
                              <a:lumMod val="10000"/>
                            </a:schemeClr>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'9. PMTCT-MTCT Rates'!$B$38:$C$38</c:f>
              <c:numCache>
                <c:formatCode>@</c:formatCode>
                <c:ptCount val="2"/>
                <c:pt idx="0">
                  <c:v>2010.0</c:v>
                </c:pt>
                <c:pt idx="1">
                  <c:v>2016.0</c:v>
                </c:pt>
              </c:numCache>
            </c:numRef>
          </c:cat>
          <c:val>
            <c:numRef>
              <c:f>'9. PMTCT-MTCT Rates'!$B$40:$C$40</c:f>
              <c:numCache>
                <c:formatCode>#,##0</c:formatCode>
                <c:ptCount val="2"/>
                <c:pt idx="0">
                  <c:v>147676.0329685</c:v>
                </c:pt>
                <c:pt idx="1">
                  <c:v>81051.49466586001</c:v>
                </c:pt>
              </c:numCache>
            </c:numRef>
          </c:val>
          <c:extLst xmlns:c16r2="http://schemas.microsoft.com/office/drawing/2015/06/chart">
            <c:ext xmlns:c16="http://schemas.microsoft.com/office/drawing/2014/chart" uri="{C3380CC4-5D6E-409C-BE32-E72D297353CC}">
              <c16:uniqueId val="{00000005-A1ED-4E78-8DDB-F3908C4FAAC3}"/>
            </c:ext>
            <c:ext xmlns:c15="http://schemas.microsoft.com/office/drawing/2012/chart" uri="{02D57815-91ED-43cb-92C2-25804820EDAC}">
              <c15:datalabelsRange>
                <c15:f>'9. PMTCT-MTCT Rates'!$B$42:$C$42</c15:f>
                <c15:dlblRangeCache>
                  <c:ptCount val="2"/>
                  <c:pt idx="0">
                    <c:v>50%</c:v>
                  </c:pt>
                  <c:pt idx="1">
                    <c:v>51%</c:v>
                  </c:pt>
                </c15:dlblRangeCache>
              </c15:datalabelsRange>
            </c:ext>
          </c:extLst>
        </c:ser>
        <c:dLbls>
          <c:dLblPos val="ctr"/>
          <c:showLegendKey val="0"/>
          <c:showVal val="1"/>
          <c:showCatName val="0"/>
          <c:showSerName val="0"/>
          <c:showPercent val="0"/>
          <c:showBubbleSize val="0"/>
        </c:dLbls>
        <c:gapWidth val="150"/>
        <c:overlap val="100"/>
        <c:axId val="129342912"/>
        <c:axId val="129777232"/>
      </c:barChart>
      <c:catAx>
        <c:axId val="12934291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29777232"/>
        <c:crosses val="autoZero"/>
        <c:auto val="1"/>
        <c:lblAlgn val="ctr"/>
        <c:lblOffset val="100"/>
        <c:noMultiLvlLbl val="0"/>
      </c:catAx>
      <c:valAx>
        <c:axId val="129777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29342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0"/>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295454470654"/>
          <c:y val="0.269330631633408"/>
          <c:w val="0.38084008337991"/>
          <c:h val="0.648864166186871"/>
        </c:manualLayout>
      </c:layout>
      <c:pieChart>
        <c:varyColors val="1"/>
        <c:ser>
          <c:idx val="0"/>
          <c:order val="0"/>
          <c:dPt>
            <c:idx val="0"/>
            <c:bubble3D val="0"/>
            <c:spPr>
              <a:solidFill>
                <a:srgbClr val="139CEB"/>
              </a:solidFill>
              <a:ln w="9525">
                <a:solidFill>
                  <a:schemeClr val="lt1"/>
                </a:solidFill>
              </a:ln>
              <a:effectLst/>
            </c:spPr>
          </c:dPt>
          <c:dPt>
            <c:idx val="1"/>
            <c:bubble3D val="0"/>
            <c:spPr>
              <a:solidFill>
                <a:srgbClr val="FEBC09"/>
              </a:solidFill>
              <a:ln w="9525">
                <a:solidFill>
                  <a:schemeClr val="lt1"/>
                </a:solidFill>
              </a:ln>
              <a:effectLst/>
            </c:spPr>
          </c:dPt>
          <c:dPt>
            <c:idx val="2"/>
            <c:bubble3D val="0"/>
            <c:spPr>
              <a:solidFill>
                <a:srgbClr val="70B206"/>
              </a:solidFill>
              <a:ln w="9525">
                <a:solidFill>
                  <a:schemeClr val="lt1"/>
                </a:solidFill>
              </a:ln>
              <a:effectLst/>
            </c:spPr>
          </c:dPt>
          <c:dPt>
            <c:idx val="3"/>
            <c:bubble3D val="0"/>
            <c:spPr>
              <a:solidFill>
                <a:srgbClr val="FC5208"/>
              </a:solidFill>
              <a:ln w="9525">
                <a:solidFill>
                  <a:schemeClr val="lt1"/>
                </a:solidFill>
              </a:ln>
              <a:effectLst/>
            </c:spPr>
            <c:extLst xmlns:c16r2="http://schemas.microsoft.com/office/drawing/2015/06/chart">
              <c:ext xmlns:c16="http://schemas.microsoft.com/office/drawing/2014/chart" uri="{C3380CC4-5D6E-409C-BE32-E72D297353CC}">
                <c16:uniqueId val="{00000001-D532-4096-B92C-2E97AC5B586E}"/>
              </c:ext>
            </c:extLst>
          </c:dPt>
          <c:dPt>
            <c:idx val="4"/>
            <c:bubble3D val="0"/>
            <c:spPr>
              <a:solidFill>
                <a:srgbClr val="560C60"/>
              </a:solidFill>
              <a:ln w="9525">
                <a:solidFill>
                  <a:schemeClr val="lt1"/>
                </a:solidFill>
              </a:ln>
              <a:effectLst/>
            </c:spPr>
            <c:extLst xmlns:c16r2="http://schemas.microsoft.com/office/drawing/2015/06/chart">
              <c:ext xmlns:c16="http://schemas.microsoft.com/office/drawing/2014/chart" uri="{C3380CC4-5D6E-409C-BE32-E72D297353CC}">
                <c16:uniqueId val="{00000003-D532-4096-B92C-2E97AC5B586E}"/>
              </c:ext>
            </c:extLst>
          </c:dPt>
          <c:dPt>
            <c:idx val="5"/>
            <c:bubble3D val="0"/>
            <c:spPr>
              <a:solidFill>
                <a:srgbClr val="9CDAF8"/>
              </a:solidFill>
              <a:ln w="9525">
                <a:solidFill>
                  <a:schemeClr val="lt1"/>
                </a:solidFill>
              </a:ln>
              <a:effectLst/>
            </c:spPr>
          </c:dPt>
          <c:dPt>
            <c:idx val="6"/>
            <c:bubble3D val="0"/>
            <c:spPr>
              <a:solidFill>
                <a:schemeClr val="accent6">
                  <a:lumMod val="80000"/>
                  <a:lumOff val="20000"/>
                </a:schemeClr>
              </a:solidFill>
              <a:ln w="9525">
                <a:solidFill>
                  <a:schemeClr val="lt1"/>
                </a:solidFill>
              </a:ln>
              <a:effectLst/>
            </c:spPr>
          </c:dPt>
          <c:dPt>
            <c:idx val="7"/>
            <c:bubble3D val="0"/>
            <c:spPr>
              <a:solidFill>
                <a:schemeClr val="accent5">
                  <a:lumMod val="80000"/>
                  <a:lumOff val="20000"/>
                </a:schemeClr>
              </a:solidFill>
              <a:ln w="9525">
                <a:solidFill>
                  <a:schemeClr val="lt1"/>
                </a:solidFill>
              </a:ln>
              <a:effectLst/>
            </c:spPr>
          </c:dPt>
          <c:dPt>
            <c:idx val="8"/>
            <c:bubble3D val="0"/>
            <c:spPr>
              <a:solidFill>
                <a:srgbClr val="646366"/>
              </a:solidFill>
              <a:ln w="9525">
                <a:solidFill>
                  <a:schemeClr val="lt1"/>
                </a:solidFill>
              </a:ln>
              <a:effectLst/>
            </c:spPr>
            <c:extLst xmlns:c16r2="http://schemas.microsoft.com/office/drawing/2015/06/chart">
              <c:ext xmlns:c16="http://schemas.microsoft.com/office/drawing/2014/chart" uri="{C3380CC4-5D6E-409C-BE32-E72D297353CC}">
                <c16:uniqueId val="{00000002-D532-4096-B92C-2E97AC5B586E}"/>
              </c:ext>
            </c:extLst>
          </c:dPt>
          <c:dLbls>
            <c:dLbl>
              <c:idx val="3"/>
              <c:layout>
                <c:manualLayout>
                  <c:x val="-0.148348053647367"/>
                  <c:y val="0.0379826661971696"/>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D532-4096-B92C-2E97AC5B586E}"/>
                </c:ext>
                <c:ext xmlns:c15="http://schemas.microsoft.com/office/drawing/2012/chart" uri="{CE6537A1-D6FC-4f65-9D91-7224C49458BB}">
                  <c15:layout/>
                </c:ext>
              </c:extLst>
            </c:dLbl>
            <c:dLbl>
              <c:idx val="4"/>
              <c:layout>
                <c:manualLayout>
                  <c:x val="-0.140650745675252"/>
                  <c:y val="-0.108377011807284"/>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D532-4096-B92C-2E97AC5B586E}"/>
                </c:ext>
                <c:ext xmlns:c15="http://schemas.microsoft.com/office/drawing/2012/chart" uri="{CE6537A1-D6FC-4f65-9D91-7224C49458BB}">
                  <c15:layout/>
                </c:ext>
              </c:extLst>
            </c:dLbl>
            <c:dLbl>
              <c:idx val="5"/>
              <c:layout>
                <c:manualLayout>
                  <c:x val="-0.0974815990241521"/>
                  <c:y val="-0.0162416902744962"/>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dLbl>
              <c:idx val="6"/>
              <c:layout>
                <c:manualLayout>
                  <c:x val="0.00739078058962452"/>
                  <c:y val="-0.0916825618369107"/>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dLbl>
              <c:idx val="7"/>
              <c:layout>
                <c:manualLayout>
                  <c:x val="0.195268383826647"/>
                  <c:y val="-0.0835498019708238"/>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119527830003122"/>
                      <c:h val="0.0971537627671106"/>
                    </c:manualLayout>
                  </c15:layout>
                </c:ext>
              </c:extLst>
            </c:dLbl>
            <c:dLbl>
              <c:idx val="8"/>
              <c:layout>
                <c:manualLayout>
                  <c:x val="0.16518458946894"/>
                  <c:y val="0.0263166705231751"/>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2-D532-4096-B92C-2E97AC5B586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'13. HIV Pop_0-14_Reg (2)'!$A$40:$A$48</c:f>
              <c:strCache>
                <c:ptCount val="9"/>
                <c:pt idx="0">
                  <c:v>Eastern and Southern Africa_x000d_1,400,000_x000d_63%</c:v>
                </c:pt>
                <c:pt idx="1">
                  <c:v>West and Central Africa_x000d_540,000_x000d_25%</c:v>
                </c:pt>
                <c:pt idx="2">
                  <c:v>South Asia_x000d_140,000_x000d_7%</c:v>
                </c:pt>
                <c:pt idx="3">
                  <c:v>East Asia and the Pacific_x000d_48,000 _x000d_2%</c:v>
                </c:pt>
                <c:pt idx="4">
                  <c:v>Latin America and the Caribbean_x000d_34,000_x000d_2%</c:v>
                </c:pt>
                <c:pt idx="5">
                  <c:v>Eastern Europe and Central Asia_x000d_…_x000d_1%</c:v>
                </c:pt>
                <c:pt idx="6">
                  <c:v>Middle East and North Africa_x000d_3,000_x000d_&lt;1%</c:v>
                </c:pt>
                <c:pt idx="7">
                  <c:v>North America_x000d_..._x000d_&lt;1%</c:v>
                </c:pt>
                <c:pt idx="8">
                  <c:v>Western Europe_x000d_..._x000d_&lt;1%</c:v>
                </c:pt>
              </c:strCache>
            </c:strRef>
          </c:cat>
          <c:val>
            <c:numRef>
              <c:f>'13. HIV Pop_0-14_Reg (2)'!$B$40:$B$48</c:f>
              <c:numCache>
                <c:formatCode>_(* #,##0_);_(* \(#,##0\);_(* "-"??_);_(@_)</c:formatCode>
                <c:ptCount val="9"/>
                <c:pt idx="0">
                  <c:v>1.360620048E6</c:v>
                </c:pt>
                <c:pt idx="1">
                  <c:v>540276.4023</c:v>
                </c:pt>
                <c:pt idx="2">
                  <c:v>139566.7502</c:v>
                </c:pt>
                <c:pt idx="3">
                  <c:v>48059.76884</c:v>
                </c:pt>
                <c:pt idx="4">
                  <c:v>34432.89039</c:v>
                </c:pt>
                <c:pt idx="5">
                  <c:v>13508.37184</c:v>
                </c:pt>
                <c:pt idx="6">
                  <c:v>3007.37249</c:v>
                </c:pt>
                <c:pt idx="7">
                  <c:v>1941.25563</c:v>
                </c:pt>
                <c:pt idx="8">
                  <c:v>1505.20909</c:v>
                </c:pt>
              </c:numCache>
            </c:numRef>
          </c:val>
          <c:extLst xmlns:c16r2="http://schemas.microsoft.com/office/drawing/2015/06/chart">
            <c:ext xmlns:c16="http://schemas.microsoft.com/office/drawing/2014/chart" uri="{C3380CC4-5D6E-409C-BE32-E72D297353CC}">
              <c16:uniqueId val="{00000000-D532-4096-B92C-2E97AC5B586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0"/>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903957299751"/>
          <c:y val="0.0604245966297994"/>
          <c:w val="0.627199293127896"/>
          <c:h val="0.818233889646385"/>
        </c:manualLayout>
      </c:layout>
      <c:pieChart>
        <c:varyColors val="1"/>
        <c:ser>
          <c:idx val="0"/>
          <c:order val="0"/>
          <c:dPt>
            <c:idx val="0"/>
            <c:bubble3D val="0"/>
            <c:spPr>
              <a:solidFill>
                <a:srgbClr val="139CEB"/>
              </a:solidFill>
              <a:ln w="19050">
                <a:solidFill>
                  <a:schemeClr val="lt1"/>
                </a:solidFill>
              </a:ln>
              <a:effectLst/>
            </c:spPr>
            <c:extLst xmlns:c16r2="http://schemas.microsoft.com/office/drawing/2015/06/chart">
              <c:ext xmlns:c16="http://schemas.microsoft.com/office/drawing/2014/chart" uri="{C3380CC4-5D6E-409C-BE32-E72D297353CC}">
                <c16:uniqueId val="{00000001-182E-423B-B733-FE18953A6617}"/>
              </c:ext>
            </c:extLst>
          </c:dPt>
          <c:dPt>
            <c:idx val="1"/>
            <c:bubble3D val="0"/>
            <c:spPr>
              <a:solidFill>
                <a:srgbClr val="FC5208"/>
              </a:solidFill>
              <a:ln w="19050">
                <a:solidFill>
                  <a:schemeClr val="lt1"/>
                </a:solidFill>
              </a:ln>
              <a:effectLst/>
            </c:spPr>
            <c:extLst xmlns:c16r2="http://schemas.microsoft.com/office/drawing/2015/06/chart">
              <c:ext xmlns:c16="http://schemas.microsoft.com/office/drawing/2014/chart" uri="{C3380CC4-5D6E-409C-BE32-E72D297353CC}">
                <c16:uniqueId val="{00000003-182E-423B-B733-FE18953A6617}"/>
              </c:ext>
            </c:extLst>
          </c:dPt>
          <c:dPt>
            <c:idx val="2"/>
            <c:bubble3D val="0"/>
            <c:spPr>
              <a:solidFill>
                <a:srgbClr val="70B206"/>
              </a:solidFill>
              <a:ln w="19050">
                <a:solidFill>
                  <a:schemeClr val="lt1"/>
                </a:solidFill>
              </a:ln>
              <a:effectLst/>
            </c:spPr>
            <c:extLst xmlns:c16r2="http://schemas.microsoft.com/office/drawing/2015/06/chart">
              <c:ext xmlns:c16="http://schemas.microsoft.com/office/drawing/2014/chart" uri="{C3380CC4-5D6E-409C-BE32-E72D297353CC}">
                <c16:uniqueId val="{00000005-182E-423B-B733-FE18953A6617}"/>
              </c:ext>
            </c:extLst>
          </c:dPt>
          <c:dPt>
            <c:idx val="3"/>
            <c:bubble3D val="0"/>
            <c:spPr>
              <a:solidFill>
                <a:srgbClr val="FECF59"/>
              </a:solidFill>
              <a:ln w="19050">
                <a:solidFill>
                  <a:schemeClr val="lt1"/>
                </a:solidFill>
              </a:ln>
              <a:effectLst/>
            </c:spPr>
            <c:extLst xmlns:c16r2="http://schemas.microsoft.com/office/drawing/2015/06/chart">
              <c:ext xmlns:c16="http://schemas.microsoft.com/office/drawing/2014/chart" uri="{C3380CC4-5D6E-409C-BE32-E72D297353CC}">
                <c16:uniqueId val="{00000007-182E-423B-B733-FE18953A6617}"/>
              </c:ext>
            </c:extLst>
          </c:dPt>
          <c:dPt>
            <c:idx val="4"/>
            <c:bubble3D val="0"/>
            <c:spPr>
              <a:solidFill>
                <a:srgbClr val="560C60"/>
              </a:solidFill>
              <a:ln w="19050">
                <a:solidFill>
                  <a:schemeClr val="lt1"/>
                </a:solidFill>
              </a:ln>
              <a:effectLst/>
            </c:spPr>
            <c:extLst xmlns:c16r2="http://schemas.microsoft.com/office/drawing/2015/06/chart">
              <c:ext xmlns:c16="http://schemas.microsoft.com/office/drawing/2014/chart" uri="{C3380CC4-5D6E-409C-BE32-E72D297353CC}">
                <c16:uniqueId val="{00000009-182E-423B-B733-FE18953A6617}"/>
              </c:ext>
            </c:extLst>
          </c:dPt>
          <c:dPt>
            <c:idx val="5"/>
            <c:bubble3D val="0"/>
            <c:spPr>
              <a:solidFill>
                <a:srgbClr val="CEC7BD"/>
              </a:solidFill>
              <a:ln w="19050">
                <a:solidFill>
                  <a:schemeClr val="lt1"/>
                </a:solidFill>
              </a:ln>
              <a:effectLst/>
            </c:spPr>
            <c:extLst xmlns:c16r2="http://schemas.microsoft.com/office/drawing/2015/06/chart">
              <c:ext xmlns:c16="http://schemas.microsoft.com/office/drawing/2014/chart" uri="{C3380CC4-5D6E-409C-BE32-E72D297353CC}">
                <c16:uniqueId val="{0000000B-182E-423B-B733-FE18953A6617}"/>
              </c:ext>
            </c:extLst>
          </c:dPt>
          <c:dPt>
            <c:idx val="6"/>
            <c:bubble3D val="0"/>
            <c:spPr>
              <a:solidFill>
                <a:srgbClr val="BDDC8B"/>
              </a:solidFill>
              <a:ln w="19050">
                <a:solidFill>
                  <a:schemeClr val="lt1"/>
                </a:solidFill>
              </a:ln>
              <a:effectLst/>
            </c:spPr>
            <c:extLst xmlns:c16r2="http://schemas.microsoft.com/office/drawing/2015/06/chart">
              <c:ext xmlns:c16="http://schemas.microsoft.com/office/drawing/2014/chart" uri="{C3380CC4-5D6E-409C-BE32-E72D297353CC}">
                <c16:uniqueId val="{0000000D-182E-423B-B733-FE18953A6617}"/>
              </c:ext>
            </c:extLst>
          </c:dPt>
          <c:dPt>
            <c:idx val="7"/>
            <c:bubble3D val="0"/>
            <c:spPr>
              <a:solidFill>
                <a:srgbClr val="F69367"/>
              </a:solidFill>
              <a:ln w="19050">
                <a:solidFill>
                  <a:schemeClr val="lt1"/>
                </a:solidFill>
              </a:ln>
              <a:effectLst/>
            </c:spPr>
            <c:extLst xmlns:c16r2="http://schemas.microsoft.com/office/drawing/2015/06/chart">
              <c:ext xmlns:c16="http://schemas.microsoft.com/office/drawing/2014/chart" uri="{C3380CC4-5D6E-409C-BE32-E72D297353CC}">
                <c16:uniqueId val="{0000000F-182E-423B-B733-FE18953A6617}"/>
              </c:ext>
            </c:extLst>
          </c:dPt>
          <c:dPt>
            <c:idx val="8"/>
            <c:bubble3D val="0"/>
            <c:spPr>
              <a:solidFill>
                <a:srgbClr val="FFEEB5"/>
              </a:solidFill>
              <a:ln w="19050">
                <a:solidFill>
                  <a:schemeClr val="lt1"/>
                </a:solidFill>
              </a:ln>
              <a:effectLst/>
            </c:spPr>
            <c:extLst xmlns:c16r2="http://schemas.microsoft.com/office/drawing/2015/06/chart">
              <c:ext xmlns:c16="http://schemas.microsoft.com/office/drawing/2014/chart" uri="{C3380CC4-5D6E-409C-BE32-E72D297353CC}">
                <c16:uniqueId val="{00000011-182E-423B-B733-FE18953A6617}"/>
              </c:ext>
            </c:extLst>
          </c:dPt>
          <c:dPt>
            <c:idx val="9"/>
            <c:bubble3D val="0"/>
            <c:spPr>
              <a:solidFill>
                <a:srgbClr val="9CDAF8"/>
              </a:solidFill>
              <a:ln w="19050">
                <a:solidFill>
                  <a:schemeClr val="lt1"/>
                </a:solidFill>
              </a:ln>
              <a:effectLst/>
            </c:spPr>
            <c:extLst xmlns:c16r2="http://schemas.microsoft.com/office/drawing/2015/06/chart">
              <c:ext xmlns:c16="http://schemas.microsoft.com/office/drawing/2014/chart" uri="{C3380CC4-5D6E-409C-BE32-E72D297353CC}">
                <c16:uniqueId val="{00000013-182E-423B-B733-FE18953A6617}"/>
              </c:ext>
            </c:extLst>
          </c:dPt>
          <c:dPt>
            <c:idx val="10"/>
            <c:bubble3D val="0"/>
            <c:spPr>
              <a:solidFill>
                <a:srgbClr val="FEBC09"/>
              </a:solidFill>
              <a:ln w="19050">
                <a:solidFill>
                  <a:schemeClr val="lt1"/>
                </a:solidFill>
              </a:ln>
              <a:effectLst/>
            </c:spPr>
            <c:extLst xmlns:c16r2="http://schemas.microsoft.com/office/drawing/2015/06/chart">
              <c:ext xmlns:c16="http://schemas.microsoft.com/office/drawing/2014/chart" uri="{C3380CC4-5D6E-409C-BE32-E72D297353CC}">
                <c16:uniqueId val="{00000015-182E-423B-B733-FE18953A6617}"/>
              </c:ext>
            </c:extLst>
          </c:dPt>
          <c:dPt>
            <c:idx val="11"/>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17-182E-423B-B733-FE18953A6617}"/>
              </c:ext>
            </c:extLst>
          </c:dPt>
          <c:dPt>
            <c:idx val="12"/>
            <c:bubble3D val="0"/>
            <c:spPr>
              <a:gradFill>
                <a:gsLst>
                  <a:gs pos="100000">
                    <a:schemeClr val="accent1">
                      <a:lumMod val="80000"/>
                      <a:lumOff val="20000"/>
                      <a:lumMod val="60000"/>
                      <a:lumOff val="40000"/>
                    </a:schemeClr>
                  </a:gs>
                  <a:gs pos="0">
                    <a:schemeClr val="accent1">
                      <a:lumMod val="80000"/>
                      <a:lumOff val="2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19-182E-423B-B733-FE18953A6617}"/>
              </c:ext>
            </c:extLst>
          </c:dPt>
          <c:dPt>
            <c:idx val="13"/>
            <c:bubble3D val="0"/>
            <c:spPr>
              <a:gradFill>
                <a:gsLst>
                  <a:gs pos="100000">
                    <a:schemeClr val="accent2">
                      <a:lumMod val="80000"/>
                      <a:lumOff val="20000"/>
                      <a:lumMod val="60000"/>
                      <a:lumOff val="40000"/>
                    </a:schemeClr>
                  </a:gs>
                  <a:gs pos="0">
                    <a:schemeClr val="accent2">
                      <a:lumMod val="80000"/>
                      <a:lumOff val="2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1B-182E-423B-B733-FE18953A6617}"/>
              </c:ext>
            </c:extLst>
          </c:dPt>
          <c:dPt>
            <c:idx val="14"/>
            <c:bubble3D val="0"/>
            <c:spPr>
              <a:gradFill>
                <a:gsLst>
                  <a:gs pos="100000">
                    <a:schemeClr val="accent3">
                      <a:lumMod val="80000"/>
                      <a:lumOff val="20000"/>
                      <a:lumMod val="60000"/>
                      <a:lumOff val="40000"/>
                    </a:schemeClr>
                  </a:gs>
                  <a:gs pos="0">
                    <a:schemeClr val="accent3">
                      <a:lumMod val="80000"/>
                      <a:lumOff val="2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1D-182E-423B-B733-FE18953A6617}"/>
              </c:ext>
            </c:extLst>
          </c:dPt>
          <c:dPt>
            <c:idx val="15"/>
            <c:bubble3D val="0"/>
            <c:spPr>
              <a:gradFill>
                <a:gsLst>
                  <a:gs pos="100000">
                    <a:schemeClr val="accent4">
                      <a:lumMod val="80000"/>
                      <a:lumOff val="20000"/>
                      <a:lumMod val="60000"/>
                      <a:lumOff val="40000"/>
                    </a:schemeClr>
                  </a:gs>
                  <a:gs pos="0">
                    <a:schemeClr val="accent4">
                      <a:lumMod val="80000"/>
                      <a:lumOff val="2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1F-182E-423B-B733-FE18953A6617}"/>
              </c:ext>
            </c:extLst>
          </c:dPt>
          <c:dPt>
            <c:idx val="16"/>
            <c:bubble3D val="0"/>
            <c:spPr>
              <a:gradFill>
                <a:gsLst>
                  <a:gs pos="100000">
                    <a:schemeClr val="accent5">
                      <a:lumMod val="80000"/>
                      <a:lumOff val="20000"/>
                      <a:lumMod val="60000"/>
                      <a:lumOff val="40000"/>
                    </a:schemeClr>
                  </a:gs>
                  <a:gs pos="0">
                    <a:schemeClr val="accent5">
                      <a:lumMod val="80000"/>
                      <a:lumOff val="2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21-182E-423B-B733-FE18953A6617}"/>
              </c:ext>
            </c:extLst>
          </c:dPt>
          <c:dPt>
            <c:idx val="17"/>
            <c:bubble3D val="0"/>
            <c:spPr>
              <a:gradFill>
                <a:gsLst>
                  <a:gs pos="100000">
                    <a:schemeClr val="accent6">
                      <a:lumMod val="80000"/>
                      <a:lumOff val="20000"/>
                      <a:lumMod val="60000"/>
                      <a:lumOff val="40000"/>
                    </a:schemeClr>
                  </a:gs>
                  <a:gs pos="0">
                    <a:schemeClr val="accent6">
                      <a:lumMod val="80000"/>
                      <a:lumOff val="2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23-182E-423B-B733-FE18953A6617}"/>
              </c:ext>
            </c:extLst>
          </c:dPt>
          <c:dPt>
            <c:idx val="18"/>
            <c:bubble3D val="0"/>
            <c:spPr>
              <a:gradFill>
                <a:gsLst>
                  <a:gs pos="100000">
                    <a:schemeClr val="accent1">
                      <a:lumMod val="80000"/>
                      <a:lumMod val="60000"/>
                      <a:lumOff val="40000"/>
                    </a:schemeClr>
                  </a:gs>
                  <a:gs pos="0">
                    <a:schemeClr val="accent1">
                      <a:lumMod val="8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25-182E-423B-B733-FE18953A6617}"/>
              </c:ext>
            </c:extLst>
          </c:dPt>
          <c:dPt>
            <c:idx val="19"/>
            <c:bubble3D val="0"/>
            <c:spPr>
              <a:gradFill>
                <a:gsLst>
                  <a:gs pos="100000">
                    <a:schemeClr val="accent2">
                      <a:lumMod val="80000"/>
                      <a:lumMod val="60000"/>
                      <a:lumOff val="40000"/>
                    </a:schemeClr>
                  </a:gs>
                  <a:gs pos="0">
                    <a:schemeClr val="accent2">
                      <a:lumMod val="8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27-182E-423B-B733-FE18953A6617}"/>
              </c:ext>
            </c:extLst>
          </c:dPt>
          <c:dPt>
            <c:idx val="20"/>
            <c:bubble3D val="0"/>
            <c:spPr>
              <a:gradFill>
                <a:gsLst>
                  <a:gs pos="100000">
                    <a:schemeClr val="accent3">
                      <a:lumMod val="80000"/>
                      <a:lumMod val="60000"/>
                      <a:lumOff val="40000"/>
                    </a:schemeClr>
                  </a:gs>
                  <a:gs pos="0">
                    <a:schemeClr val="accent3">
                      <a:lumMod val="8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29-182E-423B-B733-FE18953A6617}"/>
              </c:ext>
            </c:extLst>
          </c:dPt>
          <c:dLbls>
            <c:dLbl>
              <c:idx val="0"/>
              <c:layout/>
              <c:tx>
                <c:rich>
                  <a:bodyPr/>
                  <a:lstStyle/>
                  <a:p>
                    <a:fld id="{0042FDF2-ACA6-FD4C-9187-4AE4D642FBD9}" type="CELLRANGE">
                      <a:rPr lang="en-US"/>
                      <a:pPr/>
                      <a:t>[CELLRANGE]</a:t>
                    </a:fld>
                    <a:r>
                      <a:rPr lang="en-US" baseline="0"/>
                      <a:t>
</a:t>
                    </a:r>
                    <a:fld id="{7BA62D00-640F-6246-AE5F-4A5C0A0C93FF}" type="CATEGORYNAME">
                      <a:rPr lang="en-US" baseline="0"/>
                      <a:pPr/>
                      <a:t>[CATEGORY NAME]</a:t>
                    </a:fld>
                    <a:r>
                      <a:rPr lang="en-US" baseline="0"/>
                      <a:t>
</a:t>
                    </a:r>
                    <a:fld id="{126EDB5A-318B-C44C-97C0-68345A001415}" type="PERCENTAGE">
                      <a:rPr lang="en-US"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layout/>
                  <c15:dlblFieldTable/>
                  <c15:xForSave val="1"/>
                  <c15:showDataLabelsRange val="1"/>
                </c:ext>
              </c:extLst>
            </c:dLbl>
            <c:dLbl>
              <c:idx val="1"/>
              <c:layout/>
              <c:tx>
                <c:rich>
                  <a:bodyPr/>
                  <a:lstStyle/>
                  <a:p>
                    <a:fld id="{D78AC94E-05C9-7E48-AFA7-1A80F2DE88E6}" type="CELLRANGE">
                      <a:rPr lang="en-US"/>
                      <a:pPr/>
                      <a:t>[CELLRANGE]</a:t>
                    </a:fld>
                    <a:r>
                      <a:rPr lang="en-US" baseline="0"/>
                      <a:t>
</a:t>
                    </a:r>
                    <a:fld id="{210351AD-284C-3948-8938-2A5415D6C126}" type="CATEGORYNAME">
                      <a:rPr lang="en-US" baseline="0"/>
                      <a:pPr/>
                      <a:t>[CATEGORY NAME]</a:t>
                    </a:fld>
                    <a:r>
                      <a:rPr lang="en-US" baseline="0"/>
                      <a:t>
</a:t>
                    </a:r>
                    <a:fld id="{7BF229BF-509F-6741-9FCF-1B949A212FF8}" type="PERCENTAGE">
                      <a:rPr lang="en-US"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layout/>
                  <c15:dlblFieldTable/>
                  <c15:xForSave val="1"/>
                  <c15:showDataLabelsRange val="1"/>
                </c:ext>
              </c:extLst>
            </c:dLbl>
            <c:dLbl>
              <c:idx val="2"/>
              <c:layout/>
              <c:tx>
                <c:rich>
                  <a:bodyPr/>
                  <a:lstStyle/>
                  <a:p>
                    <a:fld id="{F2671239-D3AB-8D43-9884-8CD0622C3341}" type="CELLRANGE">
                      <a:rPr lang="en-US"/>
                      <a:pPr/>
                      <a:t>[CELLRANGE]</a:t>
                    </a:fld>
                    <a:r>
                      <a:rPr lang="en-US" baseline="0"/>
                      <a:t>
</a:t>
                    </a:r>
                    <a:fld id="{0A12507B-C14B-E949-AA79-4E7FB8426D61}" type="CATEGORYNAME">
                      <a:rPr lang="en-US" baseline="0"/>
                      <a:pPr/>
                      <a:t>[CATEGORY NAME]</a:t>
                    </a:fld>
                    <a:r>
                      <a:rPr lang="en-US" baseline="0"/>
                      <a:t>
</a:t>
                    </a:r>
                    <a:fld id="{350E5B7A-45AE-7543-A9F8-6861DADF516C}" type="PERCENTAGE">
                      <a:rPr lang="en-US"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layout/>
                  <c15:dlblFieldTable/>
                  <c15:xForSave val="1"/>
                  <c15:showDataLabelsRange val="1"/>
                </c:ext>
              </c:extLst>
            </c:dLbl>
            <c:dLbl>
              <c:idx val="3"/>
              <c:layout>
                <c:manualLayout>
                  <c:x val="-0.0575521025381164"/>
                  <c:y val="-0.000897641157172626"/>
                </c:manualLayout>
              </c:layout>
              <c:tx>
                <c:rich>
                  <a:bodyPr/>
                  <a:lstStyle/>
                  <a:p>
                    <a:fld id="{CE0A573E-4578-384C-94B7-29C1CCE90D91}" type="CELLRANGE">
                      <a:rPr lang="en-US" baseline="0">
                        <a:solidFill>
                          <a:schemeClr val="bg2">
                            <a:lumMod val="10000"/>
                          </a:schemeClr>
                        </a:solidFill>
                      </a:rPr>
                      <a:pPr/>
                      <a:t>[CELLRANGE]</a:t>
                    </a:fld>
                    <a:r>
                      <a:rPr lang="en-US" baseline="0">
                        <a:solidFill>
                          <a:schemeClr val="bg2">
                            <a:lumMod val="10000"/>
                          </a:schemeClr>
                        </a:solidFill>
                      </a:rPr>
                      <a:t>
</a:t>
                    </a:r>
                    <a:fld id="{B06735B3-9DFD-EB46-8276-129A83C5A7F2}" type="CATEGORYNAME">
                      <a:rPr lang="en-US" baseline="0">
                        <a:solidFill>
                          <a:schemeClr val="bg2">
                            <a:lumMod val="10000"/>
                          </a:schemeClr>
                        </a:solidFill>
                      </a:rPr>
                      <a:pPr/>
                      <a:t>[CATEGORY NAME]</a:t>
                    </a:fld>
                    <a:r>
                      <a:rPr lang="en-US" baseline="0">
                        <a:solidFill>
                          <a:schemeClr val="bg2">
                            <a:lumMod val="10000"/>
                          </a:schemeClr>
                        </a:solidFill>
                      </a:rPr>
                      <a:t>
</a:t>
                    </a:r>
                    <a:fld id="{CA9324CD-55F4-A340-9341-C8FB027651E2}" type="PERCENTAGE">
                      <a:rPr lang="en-US" baseline="0">
                        <a:solidFill>
                          <a:schemeClr val="bg2">
                            <a:lumMod val="10000"/>
                          </a:schemeClr>
                        </a:solidFill>
                      </a:rPr>
                      <a:pPr/>
                      <a:t>[PERCENTAGE]</a:t>
                    </a:fld>
                    <a:endParaRPr lang="en-US" baseline="0">
                      <a:solidFill>
                        <a:schemeClr val="bg2">
                          <a:lumMod val="10000"/>
                        </a:schemeClr>
                      </a:solidFill>
                    </a:endParaRPr>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182E-423B-B733-FE18953A6617}"/>
                </c:ext>
                <c:ext xmlns:c15="http://schemas.microsoft.com/office/drawing/2012/chart" uri="{CE6537A1-D6FC-4f65-9D91-7224C49458BB}">
                  <c15:layout/>
                  <c15:dlblFieldTable/>
                  <c15:showDataLabelsRange val="1"/>
                </c:ext>
              </c:extLst>
            </c:dLbl>
            <c:dLbl>
              <c:idx val="4"/>
              <c:layout/>
              <c:tx>
                <c:rich>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r>
                      <a:rPr lang="pt-BR" baseline="0">
                        <a:solidFill>
                          <a:schemeClr val="bg1"/>
                        </a:solidFill>
                      </a:rPr>
                      <a:t>...
</a:t>
                    </a:r>
                    <a:fld id="{AD9D9A55-E2EF-41BD-9C8E-EB3A885D3E0E}" type="CATEGORYNAME">
                      <a:rPr lang="pt-BR" baseline="0">
                        <a:solidFill>
                          <a:schemeClr val="bg1"/>
                        </a:solidFill>
                      </a:rPr>
                      <a:pPr>
                        <a:defRPr sz="1100">
                          <a:solidFill>
                            <a:schemeClr val="bg1"/>
                          </a:solidFill>
                        </a:defRPr>
                      </a:pPr>
                      <a:t>[CATEGORY NAME]</a:t>
                    </a:fld>
                    <a:r>
                      <a:rPr lang="pt-BR" baseline="0">
                        <a:solidFill>
                          <a:schemeClr val="bg1"/>
                        </a:solidFill>
                      </a:rPr>
                      <a:t>
</a:t>
                    </a:r>
                    <a:fld id="{537FA956-251E-4E03-9F9F-75F91DE668DE}" type="PERCENTAGE">
                      <a:rPr lang="pt-BR" baseline="0">
                        <a:solidFill>
                          <a:schemeClr val="bg1"/>
                        </a:solidFill>
                      </a:rPr>
                      <a:pPr>
                        <a:defRPr sz="1100">
                          <a:solidFill>
                            <a:schemeClr val="bg1"/>
                          </a:solidFill>
                        </a:defRPr>
                      </a:pPr>
                      <a:t>[PERCENTAGE]</a:t>
                    </a:fld>
                    <a:endParaRPr lang="pt-BR"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182E-423B-B733-FE18953A6617}"/>
                </c:ext>
                <c:ext xmlns:c15="http://schemas.microsoft.com/office/drawing/2012/chart" uri="{CE6537A1-D6FC-4f65-9D91-7224C49458BB}">
                  <c15:layout/>
                  <c15:dlblFieldTable/>
                  <c15:showDataLabelsRange val="1"/>
                </c:ext>
              </c:extLst>
            </c:dLbl>
            <c:dLbl>
              <c:idx val="5"/>
              <c:layout/>
              <c:tx>
                <c:rich>
                  <a:bodyPr/>
                  <a:lstStyle/>
                  <a:p>
                    <a:fld id="{0A9B8711-DAD8-6441-BA34-B880A51EDEC7}" type="CELLRANGE">
                      <a:rPr lang="en-US"/>
                      <a:pPr/>
                      <a:t>[CELLRANGE]</a:t>
                    </a:fld>
                    <a:r>
                      <a:rPr lang="en-US" baseline="0"/>
                      <a:t>
</a:t>
                    </a:r>
                    <a:fld id="{C3E545E3-DBF6-5C45-A161-C8CA1CAB1A27}" type="CATEGORYNAME">
                      <a:rPr lang="en-US" baseline="0"/>
                      <a:pPr/>
                      <a:t>[CATEGORY NAME]</a:t>
                    </a:fld>
                    <a:r>
                      <a:rPr lang="en-US" baseline="0"/>
                      <a:t>
</a:t>
                    </a:r>
                    <a:fld id="{90F1E566-3962-9945-BB3C-B6F4695BDA19}" type="PERCENTAGE">
                      <a:rPr lang="en-US"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layout/>
                  <c15:dlblFieldTable/>
                  <c15:xForSave val="1"/>
                  <c15:showDataLabelsRange val="1"/>
                </c:ext>
              </c:extLst>
            </c:dLbl>
            <c:dLbl>
              <c:idx val="6"/>
              <c:layout/>
              <c:tx>
                <c:rich>
                  <a:bodyPr/>
                  <a:lstStyle/>
                  <a:p>
                    <a:fld id="{4DAD63B0-9A41-DD48-A9AF-428E20B4CB01}" type="CELLRANGE">
                      <a:rPr lang="en-US"/>
                      <a:pPr/>
                      <a:t>[CELLRANGE]</a:t>
                    </a:fld>
                    <a:r>
                      <a:rPr lang="en-US" baseline="0"/>
                      <a:t>
</a:t>
                    </a:r>
                    <a:fld id="{C5F33F1C-9B41-3243-A356-A0020500076A}" type="CATEGORYNAME">
                      <a:rPr lang="en-US" baseline="0"/>
                      <a:pPr/>
                      <a:t>[CATEGORY NAME]</a:t>
                    </a:fld>
                    <a:r>
                      <a:rPr lang="en-US" baseline="0"/>
                      <a:t>
</a:t>
                    </a:r>
                    <a:fld id="{3E94061C-53C3-5E4B-BF0C-A81CD328A937}" type="PERCENTAGE">
                      <a:rPr lang="en-US"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layout/>
                  <c15:dlblFieldTable/>
                  <c15:xForSave val="1"/>
                  <c15:showDataLabelsRange val="1"/>
                </c:ext>
              </c:extLst>
            </c:dLbl>
            <c:dLbl>
              <c:idx val="7"/>
              <c:layout/>
              <c:tx>
                <c:rich>
                  <a:bodyPr/>
                  <a:lstStyle/>
                  <a:p>
                    <a:fld id="{7766C2B5-3EA4-B04F-8F33-2E496656593F}" type="CELLRANGE">
                      <a:rPr lang="en-US"/>
                      <a:pPr/>
                      <a:t>[CELLRANGE]</a:t>
                    </a:fld>
                    <a:r>
                      <a:rPr lang="en-US" baseline="0"/>
                      <a:t>
</a:t>
                    </a:r>
                    <a:fld id="{1F5D7E8B-44F8-8146-8B55-DA41500F7FB6}" type="CATEGORYNAME">
                      <a:rPr lang="en-US" baseline="0"/>
                      <a:pPr/>
                      <a:t>[CATEGORY NAME]</a:t>
                    </a:fld>
                    <a:r>
                      <a:rPr lang="en-US" baseline="0"/>
                      <a:t>
</a:t>
                    </a:r>
                    <a:fld id="{60854793-B6A7-3B4F-8693-3432F2209EAC}" type="PERCENTAGE">
                      <a:rPr lang="en-US"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layout/>
                  <c15:dlblFieldTable/>
                  <c15:xForSave val="1"/>
                  <c15:showDataLabelsRange val="1"/>
                </c:ext>
              </c:extLst>
            </c:dLbl>
            <c:dLbl>
              <c:idx val="8"/>
              <c:layout/>
              <c:tx>
                <c:rich>
                  <a:bodyPr/>
                  <a:lstStyle/>
                  <a:p>
                    <a:fld id="{B79DDB27-B290-8749-A181-5F4D39E9CDFA}" type="CELLRANGE">
                      <a:rPr lang="en-US"/>
                      <a:pPr/>
                      <a:t>[CELLRANGE]</a:t>
                    </a:fld>
                    <a:r>
                      <a:rPr lang="en-US" baseline="0"/>
                      <a:t>
</a:t>
                    </a:r>
                    <a:fld id="{D668777C-A7DA-C84B-8D9C-F355E06029E2}" type="CATEGORYNAME">
                      <a:rPr lang="en-US" baseline="0"/>
                      <a:pPr/>
                      <a:t>[CATEGORY NAME]</a:t>
                    </a:fld>
                    <a:r>
                      <a:rPr lang="en-US" baseline="0"/>
                      <a:t>
</a:t>
                    </a:r>
                    <a:fld id="{FB52D006-AAB5-884C-9C69-AC76A2C5D0E7}" type="PERCENTAGE">
                      <a:rPr lang="en-US"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layout/>
                  <c15:dlblFieldTable/>
                  <c15:xForSave val="1"/>
                  <c15:showDataLabelsRange val="1"/>
                </c:ext>
              </c:extLst>
            </c:dLbl>
            <c:dLbl>
              <c:idx val="9"/>
              <c:layout/>
              <c:tx>
                <c:rich>
                  <a:bodyPr/>
                  <a:lstStyle/>
                  <a:p>
                    <a:fld id="{297F9119-0648-9E49-A308-8AEE9CCEE497}" type="CELLRANGE">
                      <a:rPr lang="en-US"/>
                      <a:pPr/>
                      <a:t>[CELLRANGE]</a:t>
                    </a:fld>
                    <a:r>
                      <a:rPr lang="en-US" baseline="0"/>
                      <a:t>
</a:t>
                    </a:r>
                    <a:fld id="{DD733516-4748-2640-A622-61C19A3F0370}" type="CATEGORYNAME">
                      <a:rPr lang="en-US" baseline="0"/>
                      <a:pPr/>
                      <a:t>[CATEGORY NAME]</a:t>
                    </a:fld>
                    <a:r>
                      <a:rPr lang="en-US" baseline="0"/>
                      <a:t>
</a:t>
                    </a:r>
                    <a:fld id="{219ECE4A-5771-5A4A-BB61-70B92415B8D3}" type="PERCENTAGE">
                      <a:rPr lang="en-US"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layout/>
                  <c15:dlblFieldTable/>
                  <c15:xForSave val="1"/>
                  <c15:showDataLabelsRange val="1"/>
                </c:ext>
              </c:extLst>
            </c:dLbl>
            <c:dLbl>
              <c:idx val="10"/>
              <c:layout/>
              <c:tx>
                <c:rich>
                  <a:bodyPr/>
                  <a:lstStyle/>
                  <a:p>
                    <a:fld id="{46D28A0E-C307-EF4D-AD03-E41F32749290}" type="CELLRANGE">
                      <a:rPr lang="en-US"/>
                      <a:pPr/>
                      <a:t>[CELLRANGE]</a:t>
                    </a:fld>
                    <a:r>
                      <a:rPr lang="en-US" baseline="0"/>
                      <a:t>
</a:t>
                    </a:r>
                    <a:fld id="{2A0EA2FA-C901-4C48-BFFD-8894026C09F6}" type="CATEGORYNAME">
                      <a:rPr lang="en-US" baseline="0"/>
                      <a:pPr/>
                      <a:t>[CATEGORY NAME]</a:t>
                    </a:fld>
                    <a:r>
                      <a:rPr lang="en-US" baseline="0"/>
                      <a:t>
</a:t>
                    </a:r>
                    <a:fld id="{93A5D590-0A1E-364E-BC83-129BA99BBCD3}" type="PERCENTAGE">
                      <a:rPr lang="en-US"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lumMod val="10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15:showDataLabelsRange val="1"/>
              </c:ext>
            </c:extLst>
          </c:dLbls>
          <c:cat>
            <c:strRef>
              <c:f>'15. Infects_Deaths_0-14_Country'!$B$40:$B$50</c:f>
              <c:strCache>
                <c:ptCount val="11"/>
                <c:pt idx="0">
                  <c:v>Nigeria</c:v>
                </c:pt>
                <c:pt idx="1">
                  <c:v>Mozambique</c:v>
                </c:pt>
                <c:pt idx="2">
                  <c:v>South Africa</c:v>
                </c:pt>
                <c:pt idx="3">
                  <c:v>United Republic of Tanzania</c:v>
                </c:pt>
                <c:pt idx="4">
                  <c:v>India</c:v>
                </c:pt>
                <c:pt idx="5">
                  <c:v>Zambia</c:v>
                </c:pt>
                <c:pt idx="6">
                  <c:v>Kenya</c:v>
                </c:pt>
                <c:pt idx="7">
                  <c:v>Uganda</c:v>
                </c:pt>
                <c:pt idx="8">
                  <c:v>Malawi</c:v>
                </c:pt>
                <c:pt idx="9">
                  <c:v>Cameroon</c:v>
                </c:pt>
                <c:pt idx="10">
                  <c:v>Rest of World</c:v>
                </c:pt>
              </c:strCache>
            </c:strRef>
          </c:cat>
          <c:val>
            <c:numRef>
              <c:f>'15. Infects_Deaths_0-14_Country'!$C$40:$C$50</c:f>
              <c:numCache>
                <c:formatCode>0</c:formatCode>
                <c:ptCount val="11"/>
                <c:pt idx="0">
                  <c:v>36985.51347</c:v>
                </c:pt>
                <c:pt idx="1">
                  <c:v>13227.4863</c:v>
                </c:pt>
                <c:pt idx="2">
                  <c:v>11806.84247</c:v>
                </c:pt>
                <c:pt idx="3">
                  <c:v>10050.19931</c:v>
                </c:pt>
                <c:pt idx="4">
                  <c:v>9107.0</c:v>
                </c:pt>
                <c:pt idx="5">
                  <c:v>8905.51804</c:v>
                </c:pt>
                <c:pt idx="6">
                  <c:v>6090.78566</c:v>
                </c:pt>
                <c:pt idx="7">
                  <c:v>4586.94858</c:v>
                </c:pt>
                <c:pt idx="8">
                  <c:v>4287.51663</c:v>
                </c:pt>
                <c:pt idx="9">
                  <c:v>3982.37139</c:v>
                </c:pt>
                <c:pt idx="10">
                  <c:v>49091.12286000001</c:v>
                </c:pt>
              </c:numCache>
            </c:numRef>
          </c:val>
          <c:extLst xmlns:c16r2="http://schemas.microsoft.com/office/drawing/2015/06/chart">
            <c:ext xmlns:c16="http://schemas.microsoft.com/office/drawing/2014/chart" uri="{C3380CC4-5D6E-409C-BE32-E72D297353CC}">
              <c16:uniqueId val="{0000002A-182E-423B-B733-FE18953A6617}"/>
            </c:ext>
            <c:ext xmlns:c15="http://schemas.microsoft.com/office/drawing/2012/chart" uri="{02D57815-91ED-43cb-92C2-25804820EDAC}">
              <c15:datalabelsRange>
                <c15:f>'15. Infects_Deaths_0-14_Country'!$D$40:$D$50</c15:f>
                <c15:dlblRangeCache>
                  <c:ptCount val="11"/>
                  <c:pt idx="0">
                    <c:v> 37,000 </c:v>
                  </c:pt>
                  <c:pt idx="1">
                    <c:v> 13,000 </c:v>
                  </c:pt>
                  <c:pt idx="2">
                    <c:v> 12,000 </c:v>
                  </c:pt>
                  <c:pt idx="3">
                    <c:v> 10,000 </c:v>
                  </c:pt>
                  <c:pt idx="4">
                    <c:v> 9,100 </c:v>
                  </c:pt>
                  <c:pt idx="5">
                    <c:v> 8,900 </c:v>
                  </c:pt>
                  <c:pt idx="6">
                    <c:v> 6,100 </c:v>
                  </c:pt>
                  <c:pt idx="7">
                    <c:v> 4,600 </c:v>
                  </c:pt>
                  <c:pt idx="8">
                    <c:v> 4,300 </c:v>
                  </c:pt>
                  <c:pt idx="9">
                    <c:v> 4,000 </c:v>
                  </c:pt>
                  <c:pt idx="10">
                    <c:v> 49,000 </c:v>
                  </c:pt>
                </c15:dlblRangeCache>
              </c15:datalabelsRang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0"/>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4">
  <a:schemeClr val="accent4"/>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2">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10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8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10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0.54554</cdr:x>
      <cdr:y>0.15361</cdr:y>
    </cdr:from>
    <cdr:to>
      <cdr:x>0.83056</cdr:x>
      <cdr:y>0.44313</cdr:y>
    </cdr:to>
    <cdr:sp macro="" textlink="">
      <cdr:nvSpPr>
        <cdr:cNvPr id="2" name="TextBox 1"/>
        <cdr:cNvSpPr txBox="1"/>
      </cdr:nvSpPr>
      <cdr:spPr>
        <a:xfrm xmlns:a="http://schemas.openxmlformats.org/drawingml/2006/main">
          <a:off x="4484953" y="700098"/>
          <a:ext cx="2343205" cy="1319499"/>
        </a:xfrm>
        <a:prstGeom xmlns:a="http://schemas.openxmlformats.org/drawingml/2006/main" prst="flowChartAlternateProcess">
          <a:avLst/>
        </a:prstGeom>
        <a:solidFill xmlns:a="http://schemas.openxmlformats.org/drawingml/2006/main">
          <a:srgbClr val="FF0000"/>
        </a:solidFill>
        <a:ln xmlns:a="http://schemas.openxmlformats.org/drawingml/2006/main">
          <a:noFill/>
        </a:ln>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wrap="square" rtlCol="0" anchor="ctr"/>
        <a:lstStyle xmlns:a="http://schemas.openxmlformats.org/drawingml/2006/main"/>
        <a:p xmlns:a="http://schemas.openxmlformats.org/drawingml/2006/main">
          <a:pPr algn="ctr"/>
          <a:r>
            <a:rPr lang="en-US" sz="1600" b="1" dirty="0">
              <a:solidFill>
                <a:schemeClr val="bg1"/>
              </a:solidFill>
              <a:latin typeface="Arial" panose="020B0604020202020204" pitchFamily="34" charset="0"/>
              <a:cs typeface="Arial" panose="020B0604020202020204" pitchFamily="34" charset="0"/>
            </a:rPr>
            <a:t>2.0</a:t>
          </a:r>
          <a:r>
            <a:rPr lang="en-US" sz="1600" b="1" baseline="0"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million </a:t>
          </a:r>
          <a:r>
            <a:rPr lang="en-US" sz="1600" b="1" dirty="0" err="1" smtClean="0">
              <a:solidFill>
                <a:schemeClr val="bg1"/>
              </a:solidFill>
              <a:latin typeface="Arial" panose="020B0604020202020204" pitchFamily="34" charset="0"/>
              <a:cs typeface="Arial" panose="020B0604020202020204" pitchFamily="34" charset="0"/>
            </a:rPr>
            <a:t>paediatric</a:t>
          </a:r>
          <a:r>
            <a:rPr lang="en-US" sz="1600" b="1" dirty="0" smtClean="0">
              <a:solidFill>
                <a:schemeClr val="bg1"/>
              </a:solidFill>
              <a:latin typeface="Arial" panose="020B0604020202020204" pitchFamily="34" charset="0"/>
              <a:cs typeface="Arial" panose="020B0604020202020204" pitchFamily="34" charset="0"/>
            </a:rPr>
            <a:t> HIV </a:t>
          </a:r>
          <a:r>
            <a:rPr lang="en-US" sz="1600" b="1" dirty="0">
              <a:solidFill>
                <a:schemeClr val="bg1"/>
              </a:solidFill>
              <a:latin typeface="Arial" panose="020B0604020202020204" pitchFamily="34" charset="0"/>
              <a:cs typeface="Arial" panose="020B0604020202020204" pitchFamily="34" charset="0"/>
            </a:rPr>
            <a:t>infections averted by PMTCT </a:t>
          </a:r>
          <a:r>
            <a:rPr lang="en-US" sz="1600" b="1" dirty="0" err="1">
              <a:solidFill>
                <a:schemeClr val="bg1"/>
              </a:solidFill>
              <a:latin typeface="Arial" panose="020B0604020202020204" pitchFamily="34" charset="0"/>
              <a:cs typeface="Arial" panose="020B0604020202020204" pitchFamily="34" charset="0"/>
            </a:rPr>
            <a:t>programmes</a:t>
          </a:r>
          <a:r>
            <a:rPr lang="en-US" sz="1600" b="1" dirty="0">
              <a:solidFill>
                <a:schemeClr val="bg1"/>
              </a:solidFill>
              <a:latin typeface="Arial" panose="020B0604020202020204" pitchFamily="34" charset="0"/>
              <a:cs typeface="Arial" panose="020B0604020202020204" pitchFamily="34" charset="0"/>
            </a:rPr>
            <a:t> globally</a:t>
          </a:r>
        </a:p>
      </cdr:txBody>
    </cdr:sp>
  </cdr:relSizeAnchor>
</c:userShapes>
</file>

<file path=ppt/drawings/drawing2.xml><?xml version="1.0" encoding="utf-8"?>
<c:userShapes xmlns:c="http://schemas.openxmlformats.org/drawingml/2006/chart">
  <cdr:relSizeAnchor xmlns:cdr="http://schemas.openxmlformats.org/drawingml/2006/chartDrawing">
    <cdr:from>
      <cdr:x>0.34768</cdr:x>
      <cdr:y>0.17428</cdr:y>
    </cdr:from>
    <cdr:to>
      <cdr:x>0.48029</cdr:x>
      <cdr:y>0.34058</cdr:y>
    </cdr:to>
    <cdr:sp macro="" textlink="">
      <cdr:nvSpPr>
        <cdr:cNvPr id="2" name="TextBox 1">
          <a:extLst xmlns:a="http://schemas.openxmlformats.org/drawingml/2006/main">
            <a:ext uri="{FF2B5EF4-FFF2-40B4-BE49-F238E27FC236}">
              <a16:creationId xmlns="" xmlns:a16="http://schemas.microsoft.com/office/drawing/2014/main" id="{892FD264-DCCF-4C35-912D-3D9422FD6DC4}"/>
            </a:ext>
          </a:extLst>
        </cdr:cNvPr>
        <cdr:cNvSpPr txBox="1"/>
      </cdr:nvSpPr>
      <cdr:spPr>
        <a:xfrm xmlns:a="http://schemas.openxmlformats.org/drawingml/2006/main">
          <a:off x="2533392" y="843481"/>
          <a:ext cx="966279" cy="804852"/>
        </a:xfrm>
        <a:prstGeom xmlns:a="http://schemas.openxmlformats.org/drawingml/2006/main" prst="ellipse">
          <a:avLst/>
        </a:prstGeom>
        <a:solidFill xmlns:a="http://schemas.openxmlformats.org/drawingml/2006/main">
          <a:srgbClr val="9CDAF8"/>
        </a:solidFill>
        <a:ln xmlns:a="http://schemas.openxmlformats.org/drawingml/2006/main">
          <a:solidFill>
            <a:srgbClr val="FFFFFF"/>
          </a:solidFill>
        </a:ln>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n-US" sz="1000" dirty="0">
              <a:solidFill>
                <a:schemeClr val="bg2">
                  <a:lumMod val="10000"/>
                </a:schemeClr>
              </a:solidFill>
            </a:rPr>
            <a:t>300,000 </a:t>
          </a:r>
        </a:p>
        <a:p xmlns:a="http://schemas.openxmlformats.org/drawingml/2006/main">
          <a:pPr algn="ctr"/>
          <a:r>
            <a:rPr lang="en-US" sz="1000" dirty="0">
              <a:solidFill>
                <a:schemeClr val="bg2">
                  <a:lumMod val="10000"/>
                </a:schemeClr>
              </a:solidFill>
            </a:rPr>
            <a:t>new</a:t>
          </a:r>
          <a:r>
            <a:rPr lang="en-US" sz="1000" baseline="0" dirty="0">
              <a:solidFill>
                <a:schemeClr val="bg2">
                  <a:lumMod val="10000"/>
                </a:schemeClr>
              </a:solidFill>
            </a:rPr>
            <a:t> </a:t>
          </a:r>
          <a:r>
            <a:rPr lang="en-US" sz="900" baseline="0" dirty="0">
              <a:solidFill>
                <a:schemeClr val="bg2">
                  <a:lumMod val="10000"/>
                </a:schemeClr>
              </a:solidFill>
            </a:rPr>
            <a:t>infections</a:t>
          </a:r>
          <a:endParaRPr lang="en-US" sz="1000" dirty="0">
            <a:solidFill>
              <a:schemeClr val="bg2">
                <a:lumMod val="10000"/>
              </a:schemeClr>
            </a:solidFill>
          </a:endParaRPr>
        </a:p>
      </cdr:txBody>
    </cdr:sp>
  </cdr:relSizeAnchor>
  <cdr:relSizeAnchor xmlns:cdr="http://schemas.openxmlformats.org/drawingml/2006/chartDrawing">
    <cdr:from>
      <cdr:x>0.80259</cdr:x>
      <cdr:y>0.5</cdr:y>
    </cdr:from>
    <cdr:to>
      <cdr:x>0.9352</cdr:x>
      <cdr:y>0.6663</cdr:y>
    </cdr:to>
    <cdr:sp macro="" textlink="">
      <cdr:nvSpPr>
        <cdr:cNvPr id="3" name="TextBox 2">
          <a:extLst xmlns:a="http://schemas.openxmlformats.org/drawingml/2006/main">
            <a:ext uri="{FF2B5EF4-FFF2-40B4-BE49-F238E27FC236}">
              <a16:creationId xmlns:a16="http://schemas.microsoft.com/office/drawing/2014/main" xmlns="" xmlns:lc="http://schemas.openxmlformats.org/drawingml/2006/lockedCanvas" id="{892FD264-DCCF-4C35-912D-3D9422FD6DC4}"/>
            </a:ext>
          </a:extLst>
        </cdr:cNvPr>
        <cdr:cNvSpPr txBox="1"/>
      </cdr:nvSpPr>
      <cdr:spPr>
        <a:xfrm xmlns:a="http://schemas.openxmlformats.org/drawingml/2006/main">
          <a:off x="6424057" y="2448455"/>
          <a:ext cx="1061434" cy="814357"/>
        </a:xfrm>
        <a:prstGeom xmlns:a="http://schemas.openxmlformats.org/drawingml/2006/main" prst="ellipse">
          <a:avLst/>
        </a:prstGeom>
        <a:solidFill xmlns:a="http://schemas.openxmlformats.org/drawingml/2006/main">
          <a:srgbClr val="9CDAF8"/>
        </a:solidFill>
        <a:ln xmlns:a="http://schemas.openxmlformats.org/drawingml/2006/main">
          <a:solidFill>
            <a:srgbClr val="FFFFFF"/>
          </a:solidFill>
        </a:ln>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dirty="0" smtClean="0">
              <a:solidFill>
                <a:schemeClr val="bg2">
                  <a:lumMod val="10000"/>
                </a:schemeClr>
              </a:solidFill>
            </a:rPr>
            <a:t>160</a:t>
          </a:r>
          <a:r>
            <a:rPr lang="en-US" sz="1000" dirty="0" smtClean="0">
              <a:solidFill>
                <a:schemeClr val="bg2">
                  <a:lumMod val="10000"/>
                </a:schemeClr>
              </a:solidFill>
            </a:rPr>
            <a:t>,000 </a:t>
          </a:r>
          <a:endParaRPr lang="en-US" sz="1000" dirty="0">
            <a:solidFill>
              <a:schemeClr val="bg2">
                <a:lumMod val="10000"/>
              </a:schemeClr>
            </a:solidFill>
          </a:endParaRPr>
        </a:p>
        <a:p xmlns:a="http://schemas.openxmlformats.org/drawingml/2006/main">
          <a:pPr algn="ctr"/>
          <a:r>
            <a:rPr lang="en-US" sz="1000" dirty="0">
              <a:solidFill>
                <a:schemeClr val="bg2">
                  <a:lumMod val="10000"/>
                </a:schemeClr>
              </a:solidFill>
            </a:rPr>
            <a:t>new</a:t>
          </a:r>
          <a:r>
            <a:rPr lang="en-US" sz="1000" baseline="0" dirty="0">
              <a:solidFill>
                <a:schemeClr val="bg2">
                  <a:lumMod val="10000"/>
                </a:schemeClr>
              </a:solidFill>
            </a:rPr>
            <a:t> </a:t>
          </a:r>
          <a:r>
            <a:rPr lang="en-US" sz="900" baseline="0" dirty="0">
              <a:solidFill>
                <a:schemeClr val="bg2">
                  <a:lumMod val="10000"/>
                </a:schemeClr>
              </a:solidFill>
            </a:rPr>
            <a:t>infections</a:t>
          </a:r>
          <a:endParaRPr lang="en-US" sz="1000" dirty="0">
            <a:solidFill>
              <a:schemeClr val="bg2">
                <a:lumMod val="10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0.73534</cdr:x>
      <cdr:y>0.6553</cdr:y>
    </cdr:from>
    <cdr:to>
      <cdr:x>1</cdr:x>
      <cdr:y>0.98051</cdr:y>
    </cdr:to>
    <cdr:sp macro="" textlink="">
      <cdr:nvSpPr>
        <cdr:cNvPr id="2" name="TextBox 1">
          <a:extLst xmlns:a="http://schemas.openxmlformats.org/drawingml/2006/main">
            <a:ext uri="{FF2B5EF4-FFF2-40B4-BE49-F238E27FC236}">
              <a16:creationId xmlns="" xmlns:a16="http://schemas.microsoft.com/office/drawing/2014/main" id="{DF3B9406-1827-4AB8-96AD-2101307B11A3}"/>
            </a:ext>
          </a:extLst>
        </cdr:cNvPr>
        <cdr:cNvSpPr txBox="1"/>
      </cdr:nvSpPr>
      <cdr:spPr>
        <a:xfrm xmlns:a="http://schemas.openxmlformats.org/drawingml/2006/main">
          <a:off x="5074170" y="3115544"/>
          <a:ext cx="1826302" cy="15461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b="1"/>
            <a:t>Total AIDS-related deaths: 120,000</a:t>
          </a:r>
        </a:p>
      </cdr:txBody>
    </cdr:sp>
  </cdr:relSizeAnchor>
</c:userShapes>
</file>

<file path=ppt/drawings/drawing4.xml><?xml version="1.0" encoding="utf-8"?>
<c:userShapes xmlns:c="http://schemas.openxmlformats.org/drawingml/2006/chart">
  <cdr:relSizeAnchor xmlns:cdr="http://schemas.openxmlformats.org/drawingml/2006/chartDrawing">
    <cdr:from>
      <cdr:x>0.7</cdr:x>
      <cdr:y>0.72893</cdr:y>
    </cdr:from>
    <cdr:to>
      <cdr:x>1</cdr:x>
      <cdr:y>0.97426</cdr:y>
    </cdr:to>
    <cdr:sp macro="" textlink="">
      <cdr:nvSpPr>
        <cdr:cNvPr id="2" name="TextBox 1"/>
        <cdr:cNvSpPr txBox="1"/>
      </cdr:nvSpPr>
      <cdr:spPr>
        <a:xfrm xmlns:a="http://schemas.openxmlformats.org/drawingml/2006/main">
          <a:off x="4204970" y="3541783"/>
          <a:ext cx="1802130" cy="119205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1400" b="1" dirty="0" smtClean="0"/>
            <a:t>Total</a:t>
          </a:r>
          <a:r>
            <a:rPr lang="en-US" sz="1400" b="1" dirty="0"/>
            <a:t>:</a:t>
          </a:r>
          <a:r>
            <a:rPr lang="en-US" sz="1400" b="1" baseline="0" dirty="0"/>
            <a:t>  2,100,000</a:t>
          </a:r>
          <a:endParaRPr lang="en-US" sz="14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0.74244</cdr:x>
      <cdr:y>0.84682</cdr:y>
    </cdr:from>
    <cdr:to>
      <cdr:x>1</cdr:x>
      <cdr:y>0.92992</cdr:y>
    </cdr:to>
    <cdr:sp macro="" textlink="">
      <cdr:nvSpPr>
        <cdr:cNvPr id="2" name="TextBox 1">
          <a:extLst xmlns:a="http://schemas.openxmlformats.org/drawingml/2006/main">
            <a:ext uri="{FF2B5EF4-FFF2-40B4-BE49-F238E27FC236}">
              <a16:creationId xmlns:lc="http://schemas.openxmlformats.org/drawingml/2006/lockedCanvas" xmlns="" xmlns:a16="http://schemas.microsoft.com/office/drawing/2014/main" xmlns:xdr="http://schemas.openxmlformats.org/drawingml/2006/spreadsheetDrawing" id="{00000000-0008-0000-2500-000003000000}"/>
            </a:ext>
          </a:extLst>
        </cdr:cNvPr>
        <cdr:cNvSpPr txBox="1"/>
      </cdr:nvSpPr>
      <cdr:spPr>
        <a:xfrm xmlns:a="http://schemas.openxmlformats.org/drawingml/2006/main">
          <a:off x="4334577" y="4141537"/>
          <a:ext cx="1503680" cy="40640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dirty="0">
              <a:latin typeface="Univers LT Std 55 Roman" charset="0"/>
              <a:ea typeface="Univers LT Std 55 Roman" charset="0"/>
              <a:cs typeface="Univers LT Std 55 Roman" charset="0"/>
            </a:rPr>
            <a:t>Total: 260,000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83CE4E-696F-4FE0-A392-AFB26C1C0719}" type="datetimeFigureOut">
              <a:rPr lang="en-US" smtClean="0"/>
              <a:t>11/27/17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83034-6643-4991-A372-6F9301C525BD}" type="slidenum">
              <a:rPr lang="en-US" smtClean="0"/>
              <a:t>‹#›</a:t>
            </a:fld>
            <a:endParaRPr lang="en-US"/>
          </a:p>
        </p:txBody>
      </p:sp>
    </p:spTree>
    <p:extLst>
      <p:ext uri="{BB962C8B-B14F-4D97-AF65-F5344CB8AC3E}">
        <p14:creationId xmlns:p14="http://schemas.microsoft.com/office/powerpoint/2010/main" val="1540476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6B83034-6643-4991-A372-6F9301C525BD}" type="slidenum">
              <a:rPr lang="en-US" smtClean="0"/>
              <a:t>1</a:t>
            </a:fld>
            <a:endParaRPr lang="en-US"/>
          </a:p>
        </p:txBody>
      </p:sp>
    </p:spTree>
    <p:extLst>
      <p:ext uri="{BB962C8B-B14F-4D97-AF65-F5344CB8AC3E}">
        <p14:creationId xmlns:p14="http://schemas.microsoft.com/office/powerpoint/2010/main" val="3210259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Globally, half of new HIV infections among children occur within 6 weeks of birth. While the number of total new infections among children has decreased by 47% since 2010, no change has been observed in the distribution of these infections occurring during perinatal and postnatal periods.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13</a:t>
            </a:fld>
            <a:endParaRPr lang="en-US"/>
          </a:p>
        </p:txBody>
      </p:sp>
    </p:spTree>
    <p:extLst>
      <p:ext uri="{BB962C8B-B14F-4D97-AF65-F5344CB8AC3E}">
        <p14:creationId xmlns:p14="http://schemas.microsoft.com/office/powerpoint/2010/main" val="1805065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Most children living with HIV live in Eastern and Southern Africa (63%) or Western and Central Africa (25%). </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14</a:t>
            </a:fld>
            <a:endParaRPr lang="en-US"/>
          </a:p>
        </p:txBody>
      </p:sp>
    </p:spTree>
    <p:extLst>
      <p:ext uri="{BB962C8B-B14F-4D97-AF65-F5344CB8AC3E}">
        <p14:creationId xmlns:p14="http://schemas.microsoft.com/office/powerpoint/2010/main" val="1367478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Nigeria contributes to 23% of the world's new infections among children aged 0-14, and to 21% of the world's AIDS-related deaths among children 0-14.</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15</a:t>
            </a:fld>
            <a:endParaRPr lang="en-US"/>
          </a:p>
        </p:txBody>
      </p:sp>
    </p:spTree>
    <p:extLst>
      <p:ext uri="{BB962C8B-B14F-4D97-AF65-F5344CB8AC3E}">
        <p14:creationId xmlns:p14="http://schemas.microsoft.com/office/powerpoint/2010/main" val="427681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Nigeria contributes to 23% of the world's new infections among children aged 0-14, and to 21% of the world's AIDS-related deaths among children 0-14.</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16</a:t>
            </a:fld>
            <a:endParaRPr lang="en-US"/>
          </a:p>
        </p:txBody>
      </p:sp>
    </p:spTree>
    <p:extLst>
      <p:ext uri="{BB962C8B-B14F-4D97-AF65-F5344CB8AC3E}">
        <p14:creationId xmlns:p14="http://schemas.microsoft.com/office/powerpoint/2010/main" val="215887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2016, pediatric treatment coverage ranged from 21% in Western and Central Africa to 62% on East Asia and the Pacific and Middle East and North Africa.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Western and Central Africa observed the largest percent increase from 2010: coverage rate in 2016 is about 220% higher today than it was in 2010.</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smallest percent increase was observed in Latin America and the Caribbean: pediatric coverage only increased by 22% from 2010 to 2016. In 2016, there were 18,000 children on treatment in Latin America and the Caribbean.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MENA observed a 158% increase in pediatric treatment coverage, but this reflects an increase in the number of children on treatment from 1,600 to 1,900.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17</a:t>
            </a:fld>
            <a:endParaRPr lang="en-US"/>
          </a:p>
        </p:txBody>
      </p:sp>
    </p:spTree>
    <p:extLst>
      <p:ext uri="{BB962C8B-B14F-4D97-AF65-F5344CB8AC3E}">
        <p14:creationId xmlns:p14="http://schemas.microsoft.com/office/powerpoint/2010/main" val="618063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Western and Central Africa are performing about the same with regards to pediatric treatment coverage, but both are performing lower than other African regions.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Western Africa observed a 26% increase in pediatric ART coverage from since 2015; the largest per cent increase in Africa.</a:t>
            </a:r>
          </a:p>
          <a:p>
            <a:r>
              <a:rPr lang="en-US" sz="1200" kern="1200" dirty="0" smtClean="0">
                <a:solidFill>
                  <a:schemeClr val="tx1"/>
                </a:solidFill>
                <a:effectLst/>
                <a:latin typeface="+mn-lt"/>
                <a:ea typeface="+mn-ea"/>
                <a:cs typeface="+mn-cs"/>
              </a:rPr>
              <a:t>Since 2010, Central Africa has observed a 230% increase and Western Africa has observed a 208% increase.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18</a:t>
            </a:fld>
            <a:endParaRPr lang="en-US"/>
          </a:p>
        </p:txBody>
      </p:sp>
    </p:spTree>
    <p:extLst>
      <p:ext uri="{BB962C8B-B14F-4D97-AF65-F5344CB8AC3E}">
        <p14:creationId xmlns:p14="http://schemas.microsoft.com/office/powerpoint/2010/main" val="2101159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2016, 43% of infants born to pregnant women living with HIV received a </a:t>
            </a:r>
            <a:r>
              <a:rPr lang="en-GB" sz="1200" kern="1200" dirty="0" err="1" smtClean="0">
                <a:solidFill>
                  <a:schemeClr val="tx1"/>
                </a:solidFill>
                <a:effectLst/>
                <a:latin typeface="+mn-lt"/>
                <a:ea typeface="+mn-ea"/>
                <a:cs typeface="+mn-cs"/>
              </a:rPr>
              <a:t>virologicla</a:t>
            </a:r>
            <a:r>
              <a:rPr lang="en-GB" sz="1200" kern="1200" dirty="0" smtClean="0">
                <a:solidFill>
                  <a:schemeClr val="tx1"/>
                </a:solidFill>
                <a:effectLst/>
                <a:latin typeface="+mn-lt"/>
                <a:ea typeface="+mn-ea"/>
                <a:cs typeface="+mn-cs"/>
              </a:rPr>
              <a:t> test for HIV within 2 months of birth. This means an estimated 610,000 infants received early infant diagnosis for HIV. 510,000 of these infants who received early infant diagnosis are in Eastern &amp; Southern Africa.</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Coverage of early infant diagnosis is highest in Eastern and Southern Africa and in Eastern Europe and Central Asia.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19</a:t>
            </a:fld>
            <a:endParaRPr lang="en-US"/>
          </a:p>
        </p:txBody>
      </p:sp>
    </p:spTree>
    <p:extLst>
      <p:ext uri="{BB962C8B-B14F-4D97-AF65-F5344CB8AC3E}">
        <p14:creationId xmlns:p14="http://schemas.microsoft.com/office/powerpoint/2010/main" val="388148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2016, 1.4 million pregnant women were living with HIV globally. This amounted to 160,000 new childhood HIV infections. Along the prevention of mother-to-child-transmission cascade, Sub-Saharan Africa accounts for anywhere from 79% to 93% of affected populations.</a:t>
            </a:r>
            <a:endParaRPr lang="en-US" dirty="0"/>
          </a:p>
        </p:txBody>
      </p:sp>
      <p:sp>
        <p:nvSpPr>
          <p:cNvPr id="4" name="Slide Number Placeholder 3"/>
          <p:cNvSpPr>
            <a:spLocks noGrp="1"/>
          </p:cNvSpPr>
          <p:nvPr>
            <p:ph type="sldNum" sz="quarter" idx="10"/>
          </p:nvPr>
        </p:nvSpPr>
        <p:spPr/>
        <p:txBody>
          <a:bodyPr/>
          <a:lstStyle/>
          <a:p>
            <a:fld id="{16B83034-6643-4991-A372-6F9301C525BD}" type="slidenum">
              <a:rPr lang="en-US" smtClean="0"/>
              <a:t>20</a:t>
            </a:fld>
            <a:endParaRPr lang="en-US"/>
          </a:p>
        </p:txBody>
      </p:sp>
    </p:spTree>
    <p:extLst>
      <p:ext uri="{BB962C8B-B14F-4D97-AF65-F5344CB8AC3E}">
        <p14:creationId xmlns:p14="http://schemas.microsoft.com/office/powerpoint/2010/main" val="1235693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B83034-6643-4991-A372-6F9301C525BD}" type="slidenum">
              <a:rPr lang="en-US" smtClean="0"/>
              <a:t>21</a:t>
            </a:fld>
            <a:endParaRPr lang="en-US"/>
          </a:p>
        </p:txBody>
      </p:sp>
    </p:spTree>
    <p:extLst>
      <p:ext uri="{BB962C8B-B14F-4D97-AF65-F5344CB8AC3E}">
        <p14:creationId xmlns:p14="http://schemas.microsoft.com/office/powerpoint/2010/main" val="1443140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Sub-Saharan Africa, girls and young women are more affected by HIV than boys and young men. While the distribution of children 0-14 living with HIV is even, gender disparities emerge in adolescence. Among adolescent 10-19 living with with HIV in SSA, 58% are girls. This means for every 5 adolescent boys living with HIV in SSA, there are 7 girls living with HIV in SSA.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gender disparity grows in older age groups: among youth aged 20-24 living with HIV, 67% are young women. This means that for every 5 young men living with HIV in SSA, there are 10 young women living with HIV.</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rest of the world experiences different gender patterns among adolescents, and youth living with HIV. Among adolescents 10-19 living with HIV in all other regions besides SSA, 53% are boys. This means that for every 5 adolescent girls living with HIV there are 6 adolescent boys living with HIV in regions outside of SSA.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gender disparity grows in older age groups: among youth aged 20-24 living with HIV, 58% are young men. This means that for every 5 young women living with HIV there are 7 young men living with HIV in regions outside of SSA.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23</a:t>
            </a:fld>
            <a:endParaRPr lang="en-US"/>
          </a:p>
        </p:txBody>
      </p:sp>
    </p:spTree>
    <p:extLst>
      <p:ext uri="{BB962C8B-B14F-4D97-AF65-F5344CB8AC3E}">
        <p14:creationId xmlns:p14="http://schemas.microsoft.com/office/powerpoint/2010/main" val="1880168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B83034-6643-4991-A372-6F9301C525BD}" type="slidenum">
              <a:rPr lang="en-US" smtClean="0"/>
              <a:t>3</a:t>
            </a:fld>
            <a:endParaRPr lang="en-US"/>
          </a:p>
        </p:txBody>
      </p:sp>
    </p:spTree>
    <p:extLst>
      <p:ext uri="{BB962C8B-B14F-4D97-AF65-F5344CB8AC3E}">
        <p14:creationId xmlns:p14="http://schemas.microsoft.com/office/powerpoint/2010/main" val="4016932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great</a:t>
            </a:r>
            <a:r>
              <a:rPr lang="en-US" sz="1200" kern="1200" baseline="0" dirty="0" smtClean="0">
                <a:solidFill>
                  <a:schemeClr val="tx1"/>
                </a:solidFill>
                <a:effectLst/>
                <a:latin typeface="+mn-lt"/>
                <a:ea typeface="+mn-ea"/>
                <a:cs typeface="+mn-cs"/>
              </a:rPr>
              <a:t> success we have seen in preventing mother-to-child transmission of HIV – which has resulted in 2 million infections averted among children since 2000 represents a remarkable public health achievement.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But that same progress is not the same for the adolescent population. In fact, f</a:t>
            </a:r>
            <a:r>
              <a:rPr lang="en-US" sz="1200" kern="1200" dirty="0" smtClean="0">
                <a:solidFill>
                  <a:schemeClr val="tx1"/>
                </a:solidFill>
                <a:effectLst/>
                <a:latin typeface="+mn-lt"/>
                <a:ea typeface="+mn-ea"/>
                <a:cs typeface="+mn-cs"/>
              </a:rPr>
              <a:t>or the first time, in 2010, the number of new HIV infections among adolescents surpassed that of the number of new infections in children. In 2016, adolescent new infections were 62% higher than the number of new infections in children. The number of new infections among adolescents in 2016 has only decreased by 14% since 2010 (compared to 47% reduction in children).</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24</a:t>
            </a:fld>
            <a:endParaRPr lang="en-US"/>
          </a:p>
        </p:txBody>
      </p:sp>
    </p:spTree>
    <p:extLst>
      <p:ext uri="{BB962C8B-B14F-4D97-AF65-F5344CB8AC3E}">
        <p14:creationId xmlns:p14="http://schemas.microsoft.com/office/powerpoint/2010/main" val="91903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majority</a:t>
            </a:r>
            <a:r>
              <a:rPr lang="en-US" sz="1200" kern="1200" baseline="0" dirty="0" smtClean="0">
                <a:solidFill>
                  <a:schemeClr val="tx1"/>
                </a:solidFill>
                <a:effectLst/>
                <a:latin typeface="+mn-lt"/>
                <a:ea typeface="+mn-ea"/>
                <a:cs typeface="+mn-cs"/>
              </a:rPr>
              <a:t> of these 2.1 million adolescents living with HIV, reside in</a:t>
            </a:r>
            <a:r>
              <a:rPr lang="en-US" sz="1200" kern="1200" dirty="0" smtClean="0">
                <a:solidFill>
                  <a:schemeClr val="tx1"/>
                </a:solidFill>
                <a:effectLst/>
                <a:latin typeface="+mn-lt"/>
                <a:ea typeface="+mn-ea"/>
                <a:cs typeface="+mn-cs"/>
              </a:rPr>
              <a:t> sub</a:t>
            </a:r>
            <a:r>
              <a:rPr lang="en-US" sz="1200" kern="1200" baseline="0" dirty="0" smtClean="0">
                <a:solidFill>
                  <a:schemeClr val="tx1"/>
                </a:solidFill>
                <a:effectLst/>
                <a:latin typeface="+mn-lt"/>
                <a:ea typeface="+mn-ea"/>
                <a:cs typeface="+mn-cs"/>
              </a:rPr>
              <a:t> Saharan Africa which continues to carry the burden of the HIV epidemic.</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About 63% of the world's adolescents living with HIV live in Eastern and Southern Africa.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About 85% of the world's adolescents living with HIV live in Sub-Saharan Africa.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25</a:t>
            </a:fld>
            <a:endParaRPr lang="en-US"/>
          </a:p>
        </p:txBody>
      </p:sp>
    </p:spTree>
    <p:extLst>
      <p:ext uri="{BB962C8B-B14F-4D97-AF65-F5344CB8AC3E}">
        <p14:creationId xmlns:p14="http://schemas.microsoft.com/office/powerpoint/2010/main" val="1449918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Almost half of the world's new HIV infections among adolescents occurred in Eastern and Southern Africa.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About 73% of new adolescent HIV infections occurred in Sub-Saharan Africa.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26</a:t>
            </a:fld>
            <a:endParaRPr lang="en-US"/>
          </a:p>
        </p:txBody>
      </p:sp>
    </p:spTree>
    <p:extLst>
      <p:ext uri="{BB962C8B-B14F-4D97-AF65-F5344CB8AC3E}">
        <p14:creationId xmlns:p14="http://schemas.microsoft.com/office/powerpoint/2010/main" val="1362516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Overall, the number of new infections among adolescents 15-19 has been decreasing since 2010 by an average annual rate of 2.4%. Among girls, this average annual rate of reduction is 2.6%. Among boys, this average annual rate of reduction is 2.2%.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important to note that although new infections are decreasing steadily in both populations, girls have always been more affected. In every year since 2010, 67% of new adolescent infections are in girls.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27</a:t>
            </a:fld>
            <a:endParaRPr lang="en-US"/>
          </a:p>
        </p:txBody>
      </p:sp>
    </p:spTree>
    <p:extLst>
      <p:ext uri="{BB962C8B-B14F-4D97-AF65-F5344CB8AC3E}">
        <p14:creationId xmlns:p14="http://schemas.microsoft.com/office/powerpoint/2010/main" val="330694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28</a:t>
            </a:fld>
            <a:endParaRPr lang="en-US"/>
          </a:p>
        </p:txBody>
      </p:sp>
    </p:spTree>
    <p:extLst>
      <p:ext uri="{BB962C8B-B14F-4D97-AF65-F5344CB8AC3E}">
        <p14:creationId xmlns:p14="http://schemas.microsoft.com/office/powerpoint/2010/main" val="2013379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demographic transition and "youth bulge" will have an impact on the number of new HIV infections we will see among adolescents 15-19. Without immediate action, we will get further and further away from 2030 targets.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New infections among adolescents are expected to increase by 13%, leaving us over 8000% higher than the 2030 target for new infections among adolescents.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we stay on the current trajectory, we will see 3.5 million new adolescent infections between 2017 and 2030. If we get on track to meet 2030 targets, we could see just 700,000 between 2017 and 2030.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29</a:t>
            </a:fld>
            <a:endParaRPr lang="en-US"/>
          </a:p>
        </p:txBody>
      </p:sp>
    </p:spTree>
    <p:extLst>
      <p:ext uri="{BB962C8B-B14F-4D97-AF65-F5344CB8AC3E}">
        <p14:creationId xmlns:p14="http://schemas.microsoft.com/office/powerpoint/2010/main" val="1805135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sub-Saharan</a:t>
            </a:r>
            <a:r>
              <a:rPr lang="en-GB" sz="1200" kern="1200" baseline="0" dirty="0" smtClean="0">
                <a:solidFill>
                  <a:schemeClr val="tx1"/>
                </a:solidFill>
                <a:effectLst/>
                <a:latin typeface="+mn-lt"/>
                <a:ea typeface="+mn-ea"/>
                <a:cs typeface="+mn-cs"/>
              </a:rPr>
              <a:t> Africa, adolescent girls continue to be at great risk of infection. But th</a:t>
            </a:r>
            <a:r>
              <a:rPr lang="en-GB" sz="1200" kern="1200" dirty="0" smtClean="0">
                <a:solidFill>
                  <a:schemeClr val="tx1"/>
                </a:solidFill>
                <a:effectLst/>
                <a:latin typeface="+mn-lt"/>
                <a:ea typeface="+mn-ea"/>
                <a:cs typeface="+mn-cs"/>
              </a:rPr>
              <a:t>e distribution of new HIV infection among</a:t>
            </a:r>
            <a:r>
              <a:rPr lang="en-GB" sz="1200" kern="1200" baseline="0" dirty="0" smtClean="0">
                <a:solidFill>
                  <a:schemeClr val="tx1"/>
                </a:solidFill>
                <a:effectLst/>
                <a:latin typeface="+mn-lt"/>
                <a:ea typeface="+mn-ea"/>
                <a:cs typeface="+mn-cs"/>
              </a:rPr>
              <a:t> this population group </a:t>
            </a:r>
            <a:r>
              <a:rPr lang="en-GB" sz="1200" kern="1200" dirty="0" smtClean="0">
                <a:solidFill>
                  <a:schemeClr val="tx1"/>
                </a:solidFill>
                <a:effectLst/>
                <a:latin typeface="+mn-lt"/>
                <a:ea typeface="+mn-ea"/>
                <a:cs typeface="+mn-cs"/>
              </a:rPr>
              <a:t>varies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greatly across regions by sex.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Outside of sub-Saharan Africa,</a:t>
            </a:r>
            <a:r>
              <a:rPr lang="en-GB" sz="1200" kern="1200" baseline="0" dirty="0" smtClean="0">
                <a:solidFill>
                  <a:schemeClr val="tx1"/>
                </a:solidFill>
                <a:effectLst/>
                <a:latin typeface="+mn-lt"/>
                <a:ea typeface="+mn-ea"/>
                <a:cs typeface="+mn-cs"/>
              </a:rPr>
              <a:t> and Eastern Europe, </a:t>
            </a:r>
            <a:r>
              <a:rPr lang="en-GB" sz="1200" kern="1200" dirty="0" smtClean="0">
                <a:solidFill>
                  <a:schemeClr val="tx1"/>
                </a:solidFill>
                <a:effectLst/>
                <a:latin typeface="+mn-lt"/>
                <a:ea typeface="+mn-ea"/>
                <a:cs typeface="+mn-cs"/>
              </a:rPr>
              <a:t>over 50% of new adolescent HIV infections were in boys</a:t>
            </a:r>
            <a:r>
              <a:rPr lang="en-GB" sz="1200" kern="1200" baseline="0" dirty="0" smtClean="0">
                <a:solidFill>
                  <a:schemeClr val="tx1"/>
                </a:solidFill>
                <a:effectLst/>
                <a:latin typeface="+mn-lt"/>
                <a:ea typeface="+mn-ea"/>
                <a:cs typeface="+mn-cs"/>
              </a:rPr>
              <a:t> – primarily from key populations.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30</a:t>
            </a:fld>
            <a:endParaRPr lang="en-US"/>
          </a:p>
        </p:txBody>
      </p:sp>
    </p:spTree>
    <p:extLst>
      <p:ext uri="{BB962C8B-B14F-4D97-AF65-F5344CB8AC3E}">
        <p14:creationId xmlns:p14="http://schemas.microsoft.com/office/powerpoint/2010/main" val="295875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Overall, the number of AIDS-related deaths among adolescents 10-19 has decreased since 2010 by 5.3%. Among girls, the number of AIDS-related deaths has decreased by 10.8% while the number of AIDS-related deaths among boys has increased by 0.2% since 2010. </a:t>
            </a:r>
          </a:p>
          <a:p>
            <a:r>
              <a:rPr lang="en-US" sz="1200" kern="1200" dirty="0" smtClean="0">
                <a:solidFill>
                  <a:schemeClr val="tx1"/>
                </a:solidFill>
                <a:effectLst/>
                <a:latin typeface="+mn-lt"/>
                <a:ea typeface="+mn-ea"/>
                <a:cs typeface="+mn-cs"/>
              </a:rPr>
              <a:t>About 53% of the AIDS-related deaths among adolescents 10-19 in 2016 occurred in boys.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31</a:t>
            </a:fld>
            <a:endParaRPr lang="en-US"/>
          </a:p>
        </p:txBody>
      </p:sp>
    </p:spTree>
    <p:extLst>
      <p:ext uri="{BB962C8B-B14F-4D97-AF65-F5344CB8AC3E}">
        <p14:creationId xmlns:p14="http://schemas.microsoft.com/office/powerpoint/2010/main" val="450825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a result, since 2010, AIDS-related deaths among adolescents 10-19 have only reduced by 5%. This</a:t>
            </a:r>
            <a:r>
              <a:rPr lang="en-US" sz="1200" kern="1200" baseline="0" dirty="0" smtClean="0">
                <a:solidFill>
                  <a:schemeClr val="tx1"/>
                </a:solidFill>
                <a:effectLst/>
                <a:latin typeface="+mn-lt"/>
                <a:ea typeface="+mn-ea"/>
                <a:cs typeface="+mn-cs"/>
              </a:rPr>
              <a:t> is shocking compared to, e.g. </a:t>
            </a:r>
            <a:r>
              <a:rPr lang="en-US" sz="1200" kern="1200" dirty="0" smtClean="0">
                <a:solidFill>
                  <a:schemeClr val="tx1"/>
                </a:solidFill>
                <a:effectLst/>
                <a:latin typeface="+mn-lt"/>
                <a:ea typeface="+mn-ea"/>
                <a:cs typeface="+mn-cs"/>
              </a:rPr>
              <a:t>AIDS-related deaths among children 0-9 which have reduced by 50%.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we have seen great progress in early childhood survival, little progress has been observed in adolescence.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32</a:t>
            </a:fld>
            <a:endParaRPr lang="en-US"/>
          </a:p>
        </p:txBody>
      </p:sp>
    </p:spTree>
    <p:extLst>
      <p:ext uri="{BB962C8B-B14F-4D97-AF65-F5344CB8AC3E}">
        <p14:creationId xmlns:p14="http://schemas.microsoft.com/office/powerpoint/2010/main" val="1708950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About 61% of the world's AIDS-related deaths among adolescents occurred in Eastern and Southern Africa.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33</a:t>
            </a:fld>
            <a:endParaRPr lang="en-US"/>
          </a:p>
        </p:txBody>
      </p:sp>
    </p:spTree>
    <p:extLst>
      <p:ext uri="{BB962C8B-B14F-4D97-AF65-F5344CB8AC3E}">
        <p14:creationId xmlns:p14="http://schemas.microsoft.com/office/powerpoint/2010/main" val="1177456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UNICEF projects that if the reduction in new</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paediatric</a:t>
            </a:r>
            <a:r>
              <a:rPr lang="en-US" sz="1200" kern="1200" dirty="0" smtClean="0">
                <a:solidFill>
                  <a:schemeClr val="tx1"/>
                </a:solidFill>
                <a:effectLst/>
                <a:latin typeface="+mn-lt"/>
                <a:ea typeface="+mn-ea"/>
                <a:cs typeface="+mn-cs"/>
              </a:rPr>
              <a:t> HIV infections continues at the same rate, there will be 100,000 new infections</a:t>
            </a:r>
          </a:p>
          <a:p>
            <a:r>
              <a:rPr lang="en-US" sz="1200" kern="1200" dirty="0" smtClean="0">
                <a:solidFill>
                  <a:schemeClr val="tx1"/>
                </a:solidFill>
                <a:effectLst/>
                <a:latin typeface="+mn-lt"/>
                <a:ea typeface="+mn-ea"/>
                <a:cs typeface="+mn-cs"/>
              </a:rPr>
              <a:t>among children in 2020 alone, as opposed to the 20,000 super-fast-track target.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4</a:t>
            </a:fld>
            <a:endParaRPr lang="en-US"/>
          </a:p>
        </p:txBody>
      </p:sp>
    </p:spTree>
    <p:extLst>
      <p:ext uri="{BB962C8B-B14F-4D97-AF65-F5344CB8AC3E}">
        <p14:creationId xmlns:p14="http://schemas.microsoft.com/office/powerpoint/2010/main" val="1801345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 the 41 countries that contributed treatment coverage data for adolescents aged 10-19, a median of 36% of adolescents living with HIV received ART in 2016.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third of the countries that were able to report on adolescent ART coverage are in Latin America and the </a:t>
            </a:r>
            <a:r>
              <a:rPr lang="en-US" sz="1200" kern="1200" dirty="0" err="1" smtClean="0">
                <a:solidFill>
                  <a:schemeClr val="tx1"/>
                </a:solidFill>
                <a:effectLst/>
                <a:latin typeface="+mn-lt"/>
                <a:ea typeface="+mn-ea"/>
                <a:cs typeface="+mn-cs"/>
              </a:rPr>
              <a:t>Carribean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both WCA and LAC, adolescent ART coverage estimates do not exceed 61% in any country.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34</a:t>
            </a:fld>
            <a:endParaRPr lang="en-US"/>
          </a:p>
        </p:txBody>
      </p:sp>
    </p:spTree>
    <p:extLst>
      <p:ext uri="{BB962C8B-B14F-4D97-AF65-F5344CB8AC3E}">
        <p14:creationId xmlns:p14="http://schemas.microsoft.com/office/powerpoint/2010/main" val="1252730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estimated 16.5 million children have lost one or both parents to an AIDS-related cause. This number has decreased by 16% since 2010. The largest proportion of orphans live in Eastern and Southern Africa.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35</a:t>
            </a:fld>
            <a:endParaRPr lang="en-US"/>
          </a:p>
        </p:txBody>
      </p:sp>
    </p:spTree>
    <p:extLst>
      <p:ext uri="{BB962C8B-B14F-4D97-AF65-F5344CB8AC3E}">
        <p14:creationId xmlns:p14="http://schemas.microsoft.com/office/powerpoint/2010/main" val="1675805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Across the four regions with available data, comprehensive knowledge among adolescents varies from 8% to 36% in boys and 6% to 35% in girls. The gender differences for comprehensive knowledge are different in each region - unlike in other regions, girls in East Asia and Pacific are more likely to have comprehensive knowledge about HIV than boys.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Sub-Saharan Africa, HIV testing coverage is higher in Eastern and Southern Africa than in Western and Central Africa: 433% higher in boys and 300% higher in girls. Condom use among adolescent boys is also 26% higher in Eastern and Southern Africa than in Western and Central Africa.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that it is difficult to draw any global conclusions from these data, as these surveys are not implemented in every country, or in the same 5-year period. These regions were the only regions in which we could calculate an overall value because the survey data covered a significant portion of the region's population.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36</a:t>
            </a:fld>
            <a:endParaRPr lang="en-US"/>
          </a:p>
        </p:txBody>
      </p:sp>
    </p:spTree>
    <p:extLst>
      <p:ext uri="{BB962C8B-B14F-4D97-AF65-F5344CB8AC3E}">
        <p14:creationId xmlns:p14="http://schemas.microsoft.com/office/powerpoint/2010/main" val="1482747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37</a:t>
            </a:fld>
            <a:endParaRPr lang="en-US"/>
          </a:p>
        </p:txBody>
      </p:sp>
    </p:spTree>
    <p:extLst>
      <p:ext uri="{BB962C8B-B14F-4D97-AF65-F5344CB8AC3E}">
        <p14:creationId xmlns:p14="http://schemas.microsoft.com/office/powerpoint/2010/main" val="1486284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B83034-6643-4991-A372-6F9301C525BD}" type="slidenum">
              <a:rPr lang="en-US" smtClean="0"/>
              <a:t>38</a:t>
            </a:fld>
            <a:endParaRPr lang="en-US"/>
          </a:p>
        </p:txBody>
      </p:sp>
    </p:spTree>
    <p:extLst>
      <p:ext uri="{BB962C8B-B14F-4D97-AF65-F5344CB8AC3E}">
        <p14:creationId xmlns:p14="http://schemas.microsoft.com/office/powerpoint/2010/main" val="4016932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6B83034-6643-4991-A372-6F9301C525BD}" type="slidenum">
              <a:rPr lang="en-US" smtClean="0"/>
              <a:t>39</a:t>
            </a:fld>
            <a:endParaRPr lang="en-US"/>
          </a:p>
        </p:txBody>
      </p:sp>
    </p:spTree>
    <p:extLst>
      <p:ext uri="{BB962C8B-B14F-4D97-AF65-F5344CB8AC3E}">
        <p14:creationId xmlns:p14="http://schemas.microsoft.com/office/powerpoint/2010/main" val="321025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2016, 1.4 million pregnant women were living with HIV globally. This amounted to 160,000 new childhood HIV infections. Along the prevention of mother-to-child-transmission cascade, Sub-Saharan Africa accounts for anywhere from 79% to 93% of affected populations.</a:t>
            </a:r>
            <a:endParaRPr lang="en-US" dirty="0"/>
          </a:p>
        </p:txBody>
      </p:sp>
      <p:sp>
        <p:nvSpPr>
          <p:cNvPr id="4" name="Slide Number Placeholder 3"/>
          <p:cNvSpPr>
            <a:spLocks noGrp="1"/>
          </p:cNvSpPr>
          <p:nvPr>
            <p:ph type="sldNum" sz="quarter" idx="10"/>
          </p:nvPr>
        </p:nvSpPr>
        <p:spPr/>
        <p:txBody>
          <a:bodyPr/>
          <a:lstStyle/>
          <a:p>
            <a:fld id="{16B83034-6643-4991-A372-6F9301C525BD}" type="slidenum">
              <a:rPr lang="en-US" smtClean="0"/>
              <a:t>5</a:t>
            </a:fld>
            <a:endParaRPr lang="en-US"/>
          </a:p>
        </p:txBody>
      </p:sp>
    </p:spTree>
    <p:extLst>
      <p:ext uri="{BB962C8B-B14F-4D97-AF65-F5344CB8AC3E}">
        <p14:creationId xmlns:p14="http://schemas.microsoft.com/office/powerpoint/2010/main" val="117133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Globally, 70% of people living with HIV know their status, 53% of people living with HIV are on ART, and 41% of people living with HIV are on ART and virally suppressed. We are far from 90-90-90 targets. Regions that are especially far from meeting 90-90-90 targets include Middle East and North Africa, Eastern Europe and Central Asia, and Western and Central Africa. Despite the high burden of HIV in Eastern and Southern Africa, the region is closer than most to reaching 90-90-90 targets.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8</a:t>
            </a:fld>
            <a:endParaRPr lang="en-US"/>
          </a:p>
        </p:txBody>
      </p:sp>
    </p:spTree>
    <p:extLst>
      <p:ext uri="{BB962C8B-B14F-4D97-AF65-F5344CB8AC3E}">
        <p14:creationId xmlns:p14="http://schemas.microsoft.com/office/powerpoint/2010/main" val="853633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Since 2010, the ARV coverage for pregnant women living with HIV has increased globally. Steeper increases were seen in South Asia (less than 1% to 38%) and in Western and Central Africa (21% to 49%, a 129% increase). East Asia and the Pacific has only increased by 17% since 2010.</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 scale-up of prevention of mother-to-child transmission (PMTCT) of HIV services is one of the greatest public health achievements in recent times. Services are increasingly integrated, new ways of delivering those services have been introduced, and antiretroviral treatment to improve maternal health and prevent mother-to-child transmission was accessed by three quarters of all pregnant women living with HIV in 2016. </a:t>
            </a:r>
            <a:r>
              <a:rPr lang="en-GB" sz="1200" kern="1200" dirty="0" smtClean="0">
                <a:solidFill>
                  <a:schemeClr val="tx1"/>
                </a:solidFill>
                <a:effectLst/>
                <a:latin typeface="+mn-lt"/>
                <a:ea typeface="+mn-ea"/>
                <a:cs typeface="+mn-cs"/>
              </a:rPr>
              <a:t>Since 2000, some 2 million new infections in children have been averted – the vast majority of these (1.6 million) since 2010. </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9</a:t>
            </a:fld>
            <a:endParaRPr lang="en-US"/>
          </a:p>
        </p:txBody>
      </p:sp>
    </p:spTree>
    <p:extLst>
      <p:ext uri="{BB962C8B-B14F-4D97-AF65-F5344CB8AC3E}">
        <p14:creationId xmlns:p14="http://schemas.microsoft.com/office/powerpoint/2010/main" val="1339656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Unlike in paediatric ART coverage, Western and Central Africa are performing higher than Northern Africa with regards to coverage of effective </a:t>
            </a:r>
            <a:r>
              <a:rPr lang="en-GB" sz="1200" kern="1200" dirty="0" err="1" smtClean="0">
                <a:solidFill>
                  <a:schemeClr val="tx1"/>
                </a:solidFill>
                <a:effectLst/>
                <a:latin typeface="+mn-lt"/>
                <a:ea typeface="+mn-ea"/>
                <a:cs typeface="+mn-cs"/>
              </a:rPr>
              <a:t>antiretrovial</a:t>
            </a:r>
            <a:r>
              <a:rPr lang="en-GB" sz="1200" kern="1200" dirty="0" smtClean="0">
                <a:solidFill>
                  <a:schemeClr val="tx1"/>
                </a:solidFill>
                <a:effectLst/>
                <a:latin typeface="+mn-lt"/>
                <a:ea typeface="+mn-ea"/>
                <a:cs typeface="+mn-cs"/>
              </a:rPr>
              <a:t> medicines for pregnant women living with HIV.</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Western Africa observed a 7% increase in Maternal ARV coverage from since 2015; while Central Africa observed a 4% decrease in Maternal ARV coverage.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Since 2010, Central Africa has observed a 148% increase and Western Africa has observed a 116% increase; the largest per cent increases in Africa.</a:t>
            </a:r>
          </a:p>
        </p:txBody>
      </p:sp>
      <p:sp>
        <p:nvSpPr>
          <p:cNvPr id="4" name="Slide Number Placeholder 3"/>
          <p:cNvSpPr>
            <a:spLocks noGrp="1"/>
          </p:cNvSpPr>
          <p:nvPr>
            <p:ph type="sldNum" sz="quarter" idx="10"/>
          </p:nvPr>
        </p:nvSpPr>
        <p:spPr/>
        <p:txBody>
          <a:bodyPr/>
          <a:lstStyle/>
          <a:p>
            <a:fld id="{16B83034-6643-4991-A372-6F9301C525BD}" type="slidenum">
              <a:rPr lang="en-US" smtClean="0"/>
              <a:t>10</a:t>
            </a:fld>
            <a:endParaRPr lang="en-US"/>
          </a:p>
        </p:txBody>
      </p:sp>
    </p:spTree>
    <p:extLst>
      <p:ext uri="{BB962C8B-B14F-4D97-AF65-F5344CB8AC3E}">
        <p14:creationId xmlns:p14="http://schemas.microsoft.com/office/powerpoint/2010/main" val="198044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Among countries with over 10,000 pregnant women living with HIV, treatment coverage varies form 14% to over 95%. The high-burden countries with the least coverage are Angola, Nigeria, and Indonesia. Namibia, Uganda, South Africa, Botswana, and Swaziland have all reached 95% PMTCT coverage.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11</a:t>
            </a:fld>
            <a:endParaRPr lang="en-US"/>
          </a:p>
        </p:txBody>
      </p:sp>
    </p:spTree>
    <p:extLst>
      <p:ext uri="{BB962C8B-B14F-4D97-AF65-F5344CB8AC3E}">
        <p14:creationId xmlns:p14="http://schemas.microsoft.com/office/powerpoint/2010/main" val="5444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Through PMTCT programs, we have been able to avert 2 million HIV infections globally since 2000.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B83034-6643-4991-A372-6F9301C525BD}" type="slidenum">
              <a:rPr lang="en-US" smtClean="0"/>
              <a:t>12</a:t>
            </a:fld>
            <a:endParaRPr lang="en-US"/>
          </a:p>
        </p:txBody>
      </p:sp>
    </p:spTree>
    <p:extLst>
      <p:ext uri="{BB962C8B-B14F-4D97-AF65-F5344CB8AC3E}">
        <p14:creationId xmlns:p14="http://schemas.microsoft.com/office/powerpoint/2010/main" val="303487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F3B145-75C6-45E8-8FD3-F068DDC942AE}"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AD841-2AA7-4886-A5B5-80E0144CC73F}" type="slidenum">
              <a:rPr lang="en-US" smtClean="0"/>
              <a:t>‹#›</a:t>
            </a:fld>
            <a:endParaRPr lang="en-US"/>
          </a:p>
        </p:txBody>
      </p:sp>
    </p:spTree>
    <p:extLst>
      <p:ext uri="{BB962C8B-B14F-4D97-AF65-F5344CB8AC3E}">
        <p14:creationId xmlns:p14="http://schemas.microsoft.com/office/powerpoint/2010/main" val="238427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3B145-75C6-45E8-8FD3-F068DDC942AE}"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AD841-2AA7-4886-A5B5-80E0144CC73F}" type="slidenum">
              <a:rPr lang="en-US" smtClean="0"/>
              <a:t>‹#›</a:t>
            </a:fld>
            <a:endParaRPr lang="en-US"/>
          </a:p>
        </p:txBody>
      </p:sp>
    </p:spTree>
    <p:extLst>
      <p:ext uri="{BB962C8B-B14F-4D97-AF65-F5344CB8AC3E}">
        <p14:creationId xmlns:p14="http://schemas.microsoft.com/office/powerpoint/2010/main" val="3411616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3B145-75C6-45E8-8FD3-F068DDC942AE}"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AD841-2AA7-4886-A5B5-80E0144CC73F}" type="slidenum">
              <a:rPr lang="en-US" smtClean="0"/>
              <a:t>‹#›</a:t>
            </a:fld>
            <a:endParaRPr lang="en-US"/>
          </a:p>
        </p:txBody>
      </p:sp>
    </p:spTree>
    <p:extLst>
      <p:ext uri="{BB962C8B-B14F-4D97-AF65-F5344CB8AC3E}">
        <p14:creationId xmlns:p14="http://schemas.microsoft.com/office/powerpoint/2010/main" val="366190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3B145-75C6-45E8-8FD3-F068DDC942AE}"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AD841-2AA7-4886-A5B5-80E0144CC73F}" type="slidenum">
              <a:rPr lang="en-US" smtClean="0"/>
              <a:t>‹#›</a:t>
            </a:fld>
            <a:endParaRPr lang="en-US"/>
          </a:p>
        </p:txBody>
      </p:sp>
    </p:spTree>
    <p:extLst>
      <p:ext uri="{BB962C8B-B14F-4D97-AF65-F5344CB8AC3E}">
        <p14:creationId xmlns:p14="http://schemas.microsoft.com/office/powerpoint/2010/main" val="221250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F3B145-75C6-45E8-8FD3-F068DDC942AE}"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AD841-2AA7-4886-A5B5-80E0144CC73F}" type="slidenum">
              <a:rPr lang="en-US" smtClean="0"/>
              <a:t>‹#›</a:t>
            </a:fld>
            <a:endParaRPr lang="en-US"/>
          </a:p>
        </p:txBody>
      </p:sp>
    </p:spTree>
    <p:extLst>
      <p:ext uri="{BB962C8B-B14F-4D97-AF65-F5344CB8AC3E}">
        <p14:creationId xmlns:p14="http://schemas.microsoft.com/office/powerpoint/2010/main" val="2120440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F3B145-75C6-45E8-8FD3-F068DDC942AE}" type="datetimeFigureOut">
              <a:rPr lang="en-US" smtClean="0"/>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AD841-2AA7-4886-A5B5-80E0144CC73F}" type="slidenum">
              <a:rPr lang="en-US" smtClean="0"/>
              <a:t>‹#›</a:t>
            </a:fld>
            <a:endParaRPr lang="en-US"/>
          </a:p>
        </p:txBody>
      </p:sp>
    </p:spTree>
    <p:extLst>
      <p:ext uri="{BB962C8B-B14F-4D97-AF65-F5344CB8AC3E}">
        <p14:creationId xmlns:p14="http://schemas.microsoft.com/office/powerpoint/2010/main" val="255266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F3B145-75C6-45E8-8FD3-F068DDC942AE}" type="datetimeFigureOut">
              <a:rPr lang="en-US" smtClean="0"/>
              <a:t>11/27/17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0AD841-2AA7-4886-A5B5-80E0144CC73F}" type="slidenum">
              <a:rPr lang="en-US" smtClean="0"/>
              <a:t>‹#›</a:t>
            </a:fld>
            <a:endParaRPr lang="en-US"/>
          </a:p>
        </p:txBody>
      </p:sp>
    </p:spTree>
    <p:extLst>
      <p:ext uri="{BB962C8B-B14F-4D97-AF65-F5344CB8AC3E}">
        <p14:creationId xmlns:p14="http://schemas.microsoft.com/office/powerpoint/2010/main" val="3708891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F3B145-75C6-45E8-8FD3-F068DDC942AE}" type="datetimeFigureOut">
              <a:rPr lang="en-US" smtClean="0"/>
              <a:t>11/27/17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0AD841-2AA7-4886-A5B5-80E0144CC73F}" type="slidenum">
              <a:rPr lang="en-US" smtClean="0"/>
              <a:t>‹#›</a:t>
            </a:fld>
            <a:endParaRPr lang="en-US"/>
          </a:p>
        </p:txBody>
      </p:sp>
    </p:spTree>
    <p:extLst>
      <p:ext uri="{BB962C8B-B14F-4D97-AF65-F5344CB8AC3E}">
        <p14:creationId xmlns:p14="http://schemas.microsoft.com/office/powerpoint/2010/main" val="135436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3B145-75C6-45E8-8FD3-F068DDC942AE}" type="datetimeFigureOut">
              <a:rPr lang="en-US" smtClean="0"/>
              <a:t>11/27/17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0AD841-2AA7-4886-A5B5-80E0144CC73F}" type="slidenum">
              <a:rPr lang="en-US" smtClean="0"/>
              <a:t>‹#›</a:t>
            </a:fld>
            <a:endParaRPr lang="en-US"/>
          </a:p>
        </p:txBody>
      </p:sp>
    </p:spTree>
    <p:extLst>
      <p:ext uri="{BB962C8B-B14F-4D97-AF65-F5344CB8AC3E}">
        <p14:creationId xmlns:p14="http://schemas.microsoft.com/office/powerpoint/2010/main" val="306504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3B145-75C6-45E8-8FD3-F068DDC942AE}" type="datetimeFigureOut">
              <a:rPr lang="en-US" smtClean="0"/>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AD841-2AA7-4886-A5B5-80E0144CC73F}" type="slidenum">
              <a:rPr lang="en-US" smtClean="0"/>
              <a:t>‹#›</a:t>
            </a:fld>
            <a:endParaRPr lang="en-US"/>
          </a:p>
        </p:txBody>
      </p:sp>
    </p:spTree>
    <p:extLst>
      <p:ext uri="{BB962C8B-B14F-4D97-AF65-F5344CB8AC3E}">
        <p14:creationId xmlns:p14="http://schemas.microsoft.com/office/powerpoint/2010/main" val="211984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3B145-75C6-45E8-8FD3-F068DDC942AE}" type="datetimeFigureOut">
              <a:rPr lang="en-US" smtClean="0"/>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AD841-2AA7-4886-A5B5-80E0144CC73F}" type="slidenum">
              <a:rPr lang="en-US" smtClean="0"/>
              <a:t>‹#›</a:t>
            </a:fld>
            <a:endParaRPr lang="en-US"/>
          </a:p>
        </p:txBody>
      </p:sp>
    </p:spTree>
    <p:extLst>
      <p:ext uri="{BB962C8B-B14F-4D97-AF65-F5344CB8AC3E}">
        <p14:creationId xmlns:p14="http://schemas.microsoft.com/office/powerpoint/2010/main" val="6566795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3B145-75C6-45E8-8FD3-F068DDC942AE}" type="datetimeFigureOut">
              <a:rPr lang="en-US" smtClean="0"/>
              <a:t>11/27/17</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AD841-2AA7-4886-A5B5-80E0144CC73F}" type="slidenum">
              <a:rPr lang="en-US" smtClean="0"/>
              <a:t>‹#›</a:t>
            </a:fld>
            <a:endParaRPr lang="en-US"/>
          </a:p>
        </p:txBody>
      </p:sp>
    </p:spTree>
    <p:extLst>
      <p:ext uri="{BB962C8B-B14F-4D97-AF65-F5344CB8AC3E}">
        <p14:creationId xmlns:p14="http://schemas.microsoft.com/office/powerpoint/2010/main" val="2182964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chart" Target="../charts/char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chart" Target="../charts/char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chart" Target="../charts/char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chart" Target="../charts/char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chart" Target="../charts/char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chart" Target="../charts/char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chart" Target="../charts/char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chart" Target="../charts/char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chart" Target="../charts/chart15.xml"/><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chart" Target="../charts/char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chart" Target="../charts/char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chart" Target="../charts/char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chart" Target="../charts/char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chart" Target="../charts/char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chart" Target="../charts/char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chart" Target="../charts/char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chart" Target="../charts/char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chart" Target="../charts/char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chart" Target="../charts/char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chart" Target="../charts/char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chart" Target="../charts/char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chart" Target="../charts/char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chart" Target="../charts/char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990" b="16461"/>
          <a:stretch/>
        </p:blipFill>
        <p:spPr>
          <a:xfrm>
            <a:off x="0" y="0"/>
            <a:ext cx="12192000" cy="6858000"/>
          </a:xfrm>
          <a:prstGeom prst="rect">
            <a:avLst/>
          </a:prstGeom>
        </p:spPr>
      </p:pic>
      <p:grpSp>
        <p:nvGrpSpPr>
          <p:cNvPr id="3" name="Group 2"/>
          <p:cNvGrpSpPr/>
          <p:nvPr/>
        </p:nvGrpSpPr>
        <p:grpSpPr>
          <a:xfrm>
            <a:off x="10013360" y="0"/>
            <a:ext cx="1562985" cy="1563123"/>
            <a:chOff x="9364122" y="0"/>
            <a:chExt cx="2212224" cy="2212420"/>
          </a:xfrm>
        </p:grpSpPr>
        <p:sp>
          <p:nvSpPr>
            <p:cNvPr id="5" name="Rectangle 4"/>
            <p:cNvSpPr/>
            <p:nvPr/>
          </p:nvSpPr>
          <p:spPr>
            <a:xfrm>
              <a:off x="9364122" y="0"/>
              <a:ext cx="2212224" cy="2212420"/>
            </a:xfrm>
            <a:prstGeom prst="rect">
              <a:avLst/>
            </a:prstGeom>
            <a:solidFill>
              <a:srgbClr val="139C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a:stretch>
              <a:fillRect/>
            </a:stretch>
          </p:blipFill>
          <p:spPr>
            <a:xfrm>
              <a:off x="9649544" y="1078049"/>
              <a:ext cx="1638300" cy="876300"/>
            </a:xfrm>
            <a:prstGeom prst="rect">
              <a:avLst/>
            </a:prstGeom>
          </p:spPr>
        </p:pic>
      </p:grpSp>
      <p:sp>
        <p:nvSpPr>
          <p:cNvPr id="8" name="TextBox 7"/>
          <p:cNvSpPr txBox="1"/>
          <p:nvPr/>
        </p:nvSpPr>
        <p:spPr>
          <a:xfrm>
            <a:off x="546109" y="4544065"/>
            <a:ext cx="11062799" cy="1938992"/>
          </a:xfrm>
          <a:prstGeom prst="rect">
            <a:avLst/>
          </a:prstGeom>
          <a:noFill/>
          <a:effectLst>
            <a:outerShdw blurRad="50800" dist="38100" dir="5400000" algn="t" rotWithShape="0">
              <a:prstClr val="black">
                <a:alpha val="40000"/>
              </a:prstClr>
            </a:outerShdw>
          </a:effectLst>
        </p:spPr>
        <p:txBody>
          <a:bodyPr wrap="square" rtlCol="0" anchor="t" anchorCtr="0">
            <a:spAutoFit/>
          </a:bodyPr>
          <a:lstStyle/>
          <a:p>
            <a:pPr algn="ctr"/>
            <a:r>
              <a:rPr lang="en-US" sz="6000" b="1" dirty="0" smtClean="0">
                <a:solidFill>
                  <a:schemeClr val="bg1"/>
                </a:solidFill>
                <a:latin typeface="Arial" charset="0"/>
                <a:ea typeface="Arial" charset="0"/>
                <a:cs typeface="Arial" charset="0"/>
              </a:rPr>
              <a:t>Children &amp; AIDS </a:t>
            </a:r>
          </a:p>
          <a:p>
            <a:pPr algn="ctr"/>
            <a:r>
              <a:rPr lang="en-US" sz="6000" b="1" dirty="0" smtClean="0">
                <a:solidFill>
                  <a:schemeClr val="bg1"/>
                </a:solidFill>
                <a:latin typeface="Arial" charset="0"/>
                <a:ea typeface="Arial" charset="0"/>
                <a:cs typeface="Arial" charset="0"/>
              </a:rPr>
              <a:t>Statistical Update 2017</a:t>
            </a:r>
            <a:endParaRPr lang="en-US" sz="60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67176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270449" y="6475838"/>
            <a:ext cx="6403067" cy="369332"/>
          </a:xfrm>
          <a:prstGeom prst="rect">
            <a:avLst/>
          </a:prstGeom>
        </p:spPr>
        <p:txBody>
          <a:bodyPr wrap="square">
            <a:spAutoFit/>
          </a:bodyPr>
          <a:lstStyle/>
          <a:p>
            <a:pPr defTabSz="685800"/>
            <a:r>
              <a:rPr lang="en-US" sz="900" dirty="0">
                <a:solidFill>
                  <a:srgbClr val="636466"/>
                </a:solidFill>
                <a:latin typeface="Univers LT Std 55"/>
                <a:cs typeface="Univers LT Std 55"/>
              </a:rPr>
              <a:t>Source: UNAIDS/UNICEF/WHO Global AIDS Response Progress Reporting and UNAIDS 2017 </a:t>
            </a:r>
            <a:r>
              <a:rPr lang="en-US" sz="900" dirty="0" smtClean="0">
                <a:solidFill>
                  <a:srgbClr val="636466"/>
                </a:solidFill>
                <a:latin typeface="Univers LT Std 55"/>
                <a:cs typeface="Univers LT Std 55"/>
              </a:rPr>
              <a:t>estimates</a:t>
            </a:r>
          </a:p>
          <a:p>
            <a:pPr defTabSz="685800"/>
            <a:r>
              <a:rPr lang="en-US" sz="900" dirty="0">
                <a:solidFill>
                  <a:srgbClr val="636466"/>
                </a:solidFill>
                <a:latin typeface="Univers LT Std 55"/>
                <a:cs typeface="Univers LT Std 55"/>
              </a:rPr>
              <a:t>Note: excludes single dose </a:t>
            </a:r>
            <a:r>
              <a:rPr lang="en-US" sz="900" dirty="0" err="1">
                <a:solidFill>
                  <a:srgbClr val="636466"/>
                </a:solidFill>
                <a:latin typeface="Univers LT Std 55"/>
                <a:cs typeface="Univers LT Std 55"/>
              </a:rPr>
              <a:t>nervirapine</a:t>
            </a:r>
            <a:r>
              <a:rPr lang="en-US" sz="900" dirty="0">
                <a:solidFill>
                  <a:srgbClr val="636466"/>
                </a:solidFill>
                <a:latin typeface="Univers LT Std 55"/>
                <a:cs typeface="Univers LT Std 55"/>
              </a:rPr>
              <a:t>.</a:t>
            </a:r>
          </a:p>
        </p:txBody>
      </p:sp>
      <p:sp>
        <p:nvSpPr>
          <p:cNvPr id="5" name="TextBox 4"/>
          <p:cNvSpPr txBox="1"/>
          <p:nvPr/>
        </p:nvSpPr>
        <p:spPr>
          <a:xfrm>
            <a:off x="548748" y="231986"/>
            <a:ext cx="10999222" cy="1231106"/>
          </a:xfrm>
          <a:prstGeom prst="rect">
            <a:avLst/>
          </a:prstGeom>
          <a:noFill/>
        </p:spPr>
        <p:txBody>
          <a:bodyPr wrap="square" rtlCol="0">
            <a:spAutoFit/>
          </a:bodyPr>
          <a:lstStyle/>
          <a:p>
            <a:pPr algn="ctr">
              <a:defRPr sz="1600" b="1" i="0" u="none" strike="noStrike" kern="1200" cap="none" spc="0" normalizeH="0" baseline="0">
                <a:solidFill>
                  <a:srgbClr val="636466">
                    <a:lumMod val="50000"/>
                    <a:lumOff val="50000"/>
                  </a:srgbClr>
                </a:solidFill>
                <a:latin typeface="+mj-lt"/>
                <a:ea typeface="+mj-ea"/>
                <a:cs typeface="+mj-cs"/>
              </a:defRPr>
            </a:pPr>
            <a:r>
              <a:rPr lang="en-US" sz="3200" dirty="0" smtClean="0">
                <a:solidFill>
                  <a:schemeClr val="bg1"/>
                </a:solidFill>
                <a:latin typeface="Arial" charset="0"/>
                <a:ea typeface="Arial" charset="0"/>
                <a:cs typeface="Arial" charset="0"/>
              </a:rPr>
              <a:t>Great gains in PMTCT in the most affected regions</a:t>
            </a:r>
            <a:endParaRPr lang="en-US" sz="3200" dirty="0">
              <a:solidFill>
                <a:schemeClr val="bg1"/>
              </a:solidFill>
              <a:latin typeface="Arial" charset="0"/>
              <a:ea typeface="Arial" charset="0"/>
              <a:cs typeface="Arial" charset="0"/>
            </a:endParaRPr>
          </a:p>
          <a:p>
            <a:pPr algn="ctr">
              <a:defRPr sz="1600" b="1" i="0" u="none" strike="noStrike" kern="1200" cap="none" spc="0" normalizeH="0" baseline="0">
                <a:solidFill>
                  <a:srgbClr val="636466">
                    <a:lumMod val="50000"/>
                    <a:lumOff val="50000"/>
                  </a:srgbClr>
                </a:solidFill>
                <a:latin typeface="+mj-lt"/>
                <a:ea typeface="+mj-ea"/>
                <a:cs typeface="+mj-cs"/>
              </a:defRPr>
            </a:pPr>
            <a:endParaRPr lang="en-US" sz="1400" b="1" dirty="0" smtClean="0">
              <a:solidFill>
                <a:schemeClr val="bg1"/>
              </a:solidFill>
              <a:latin typeface="Arial" charset="0"/>
              <a:ea typeface="Arial" charset="0"/>
              <a:cs typeface="Arial" charset="0"/>
            </a:endParaRPr>
          </a:p>
          <a:p>
            <a:pPr algn="ctr">
              <a:defRPr sz="1600" b="1" i="0" u="none" strike="noStrike" kern="1200" cap="none" spc="0" normalizeH="0" baseline="0">
                <a:solidFill>
                  <a:srgbClr val="636466">
                    <a:lumMod val="50000"/>
                    <a:lumOff val="50000"/>
                  </a:srgbClr>
                </a:solidFill>
                <a:latin typeface="+mj-lt"/>
                <a:ea typeface="+mj-ea"/>
                <a:cs typeface="+mj-cs"/>
              </a:defRPr>
            </a:pPr>
            <a:r>
              <a:rPr lang="en-US" sz="1400" b="1" dirty="0" smtClean="0">
                <a:solidFill>
                  <a:schemeClr val="bg1"/>
                </a:solidFill>
                <a:latin typeface="Arial" charset="0"/>
                <a:ea typeface="Arial" charset="0"/>
                <a:cs typeface="Arial" charset="0"/>
              </a:rPr>
              <a:t>Percentage </a:t>
            </a:r>
            <a:r>
              <a:rPr lang="en-US" sz="1400" b="1" dirty="0">
                <a:solidFill>
                  <a:schemeClr val="bg1"/>
                </a:solidFill>
                <a:latin typeface="Arial" charset="0"/>
                <a:ea typeface="Arial" charset="0"/>
                <a:cs typeface="Arial" charset="0"/>
              </a:rPr>
              <a:t>of pregnant women living with HIV receiving effective antiretroviral medicines for PMTCT, </a:t>
            </a:r>
            <a:endParaRPr lang="en-US" sz="1400" b="1" dirty="0" smtClean="0">
              <a:solidFill>
                <a:schemeClr val="bg1"/>
              </a:solidFill>
              <a:latin typeface="Arial" charset="0"/>
              <a:ea typeface="Arial" charset="0"/>
              <a:cs typeface="Arial" charset="0"/>
            </a:endParaRPr>
          </a:p>
          <a:p>
            <a:pPr algn="ctr">
              <a:defRPr sz="1600" b="1" i="0" u="none" strike="noStrike" kern="1200" cap="none" spc="0" normalizeH="0" baseline="0">
                <a:solidFill>
                  <a:srgbClr val="636466">
                    <a:lumMod val="50000"/>
                    <a:lumOff val="50000"/>
                  </a:srgbClr>
                </a:solidFill>
                <a:latin typeface="+mj-lt"/>
                <a:ea typeface="+mj-ea"/>
                <a:cs typeface="+mj-cs"/>
              </a:defRPr>
            </a:pPr>
            <a:r>
              <a:rPr lang="en-US" sz="1400" b="1" dirty="0" smtClean="0">
                <a:solidFill>
                  <a:schemeClr val="bg1"/>
                </a:solidFill>
                <a:latin typeface="Arial" charset="0"/>
                <a:ea typeface="Arial" charset="0"/>
                <a:cs typeface="Arial" charset="0"/>
              </a:rPr>
              <a:t>by </a:t>
            </a:r>
            <a:r>
              <a:rPr lang="en-US" sz="1400" b="1" dirty="0">
                <a:solidFill>
                  <a:schemeClr val="bg1"/>
                </a:solidFill>
                <a:latin typeface="Arial" charset="0"/>
                <a:ea typeface="Arial" charset="0"/>
                <a:cs typeface="Arial" charset="0"/>
              </a:rPr>
              <a:t>African </a:t>
            </a:r>
            <a:r>
              <a:rPr lang="en-US" sz="1400" b="1" dirty="0" err="1" smtClean="0">
                <a:solidFill>
                  <a:schemeClr val="bg1"/>
                </a:solidFill>
                <a:latin typeface="Arial" charset="0"/>
                <a:ea typeface="Arial" charset="0"/>
                <a:cs typeface="Arial" charset="0"/>
              </a:rPr>
              <a:t>geogrpahic</a:t>
            </a:r>
            <a:r>
              <a:rPr lang="en-US" sz="1400" b="1" dirty="0" smtClean="0">
                <a:solidFill>
                  <a:schemeClr val="bg1"/>
                </a:solidFill>
                <a:latin typeface="Arial" charset="0"/>
                <a:ea typeface="Arial" charset="0"/>
                <a:cs typeface="Arial" charset="0"/>
              </a:rPr>
              <a:t> </a:t>
            </a:r>
            <a:r>
              <a:rPr lang="en-US" sz="1400" b="1" dirty="0">
                <a:solidFill>
                  <a:schemeClr val="bg1"/>
                </a:solidFill>
                <a:latin typeface="Arial" charset="0"/>
                <a:ea typeface="Arial" charset="0"/>
                <a:cs typeface="Arial" charset="0"/>
              </a:rPr>
              <a:t>region, 2010-2016</a:t>
            </a:r>
          </a:p>
        </p:txBody>
      </p:sp>
      <p:graphicFrame>
        <p:nvGraphicFramePr>
          <p:cNvPr id="7" name="Chart 6">
            <a:extLst>
              <a:ext uri="{FF2B5EF4-FFF2-40B4-BE49-F238E27FC236}">
                <a16:creationId xmlns:lc="http://schemas.openxmlformats.org/drawingml/2006/lockedCanvas" xmlns:a16="http://schemas.microsoft.com/office/drawing/2014/main" xmlns="" xmlns:xdr="http://schemas.openxmlformats.org/drawingml/2006/spreadsheetDrawing" id="{047A81EA-658D-4596-A05C-4CB518F2B45B}"/>
              </a:ext>
            </a:extLst>
          </p:cNvPr>
          <p:cNvGraphicFramePr>
            <a:graphicFrameLocks/>
          </p:cNvGraphicFramePr>
          <p:nvPr>
            <p:extLst>
              <p:ext uri="{D42A27DB-BD31-4B8C-83A1-F6EECF244321}">
                <p14:modId xmlns:p14="http://schemas.microsoft.com/office/powerpoint/2010/main" val="1468842941"/>
              </p:ext>
            </p:extLst>
          </p:nvPr>
        </p:nvGraphicFramePr>
        <p:xfrm>
          <a:off x="1534438" y="1728025"/>
          <a:ext cx="9123123" cy="46771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0617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270449" y="6475838"/>
            <a:ext cx="10930951" cy="3693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UNAIDS 2017 estimates</a:t>
            </a:r>
          </a:p>
          <a:p>
            <a:pPr defTabSz="685800"/>
            <a:r>
              <a:rPr lang="en-US" sz="900" dirty="0" smtClean="0">
                <a:solidFill>
                  <a:srgbClr val="636466"/>
                </a:solidFill>
                <a:latin typeface="Univers LT Std 55"/>
                <a:cs typeface="Univers LT Std 55"/>
              </a:rPr>
              <a:t>Note: Selected countries include all countries for which data were available and an estimated minimum of 10,000 pregnant women were living with HIV in 2-16; excludes single dose </a:t>
            </a:r>
            <a:r>
              <a:rPr lang="en-US" sz="900" dirty="0" err="1" smtClean="0">
                <a:solidFill>
                  <a:srgbClr val="636466"/>
                </a:solidFill>
                <a:latin typeface="Univers LT Std 55"/>
                <a:cs typeface="Univers LT Std 55"/>
              </a:rPr>
              <a:t>nervirapine</a:t>
            </a:r>
            <a:r>
              <a:rPr lang="en-US" sz="900" dirty="0" smtClean="0">
                <a:solidFill>
                  <a:srgbClr val="636466"/>
                </a:solidFill>
                <a:latin typeface="Univers LT Std 55"/>
                <a:cs typeface="Univers LT Std 55"/>
              </a:rPr>
              <a:t>.</a:t>
            </a:r>
            <a:endParaRPr lang="en-US" sz="900" dirty="0">
              <a:solidFill>
                <a:srgbClr val="636466"/>
              </a:solidFill>
              <a:latin typeface="Univers LT Std 55"/>
              <a:cs typeface="Univers LT Std 55"/>
            </a:endParaRPr>
          </a:p>
        </p:txBody>
      </p:sp>
      <p:sp>
        <p:nvSpPr>
          <p:cNvPr id="5" name="TextBox 4"/>
          <p:cNvSpPr txBox="1"/>
          <p:nvPr/>
        </p:nvSpPr>
        <p:spPr>
          <a:xfrm>
            <a:off x="438390" y="-16442"/>
            <a:ext cx="10999222" cy="1723549"/>
          </a:xfrm>
          <a:prstGeom prst="rect">
            <a:avLst/>
          </a:prstGeom>
          <a:noFill/>
        </p:spPr>
        <p:txBody>
          <a:bodyPr wrap="square" rtlCol="0">
            <a:spAutoFit/>
          </a:bodyPr>
          <a:lstStyle/>
          <a:p>
            <a:pPr algn="ctr">
              <a:defRPr sz="1600" b="1" i="0" u="none" strike="noStrike" kern="1200" cap="none"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Wide range in treatment coverage </a:t>
            </a:r>
          </a:p>
          <a:p>
            <a:pPr algn="ctr">
              <a:defRPr sz="1600" b="1" i="0" u="none" strike="noStrike" kern="1200" cap="none"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for high burden countries</a:t>
            </a:r>
          </a:p>
          <a:p>
            <a:pPr algn="ctr">
              <a:defRPr sz="1600" b="1" i="0" u="none" strike="noStrike" kern="1200" cap="none" spc="0" normalizeH="0" baseline="0">
                <a:solidFill>
                  <a:srgbClr val="636466">
                    <a:lumMod val="50000"/>
                    <a:lumOff val="50000"/>
                  </a:srgbClr>
                </a:solidFill>
                <a:latin typeface="+mj-lt"/>
                <a:ea typeface="+mj-ea"/>
                <a:cs typeface="+mj-cs"/>
              </a:defRPr>
            </a:pPr>
            <a:endParaRPr lang="en-US" sz="1400" b="1" dirty="0" smtClean="0">
              <a:solidFill>
                <a:schemeClr val="bg1"/>
              </a:solidFill>
              <a:latin typeface="Arial" charset="0"/>
              <a:ea typeface="Arial" charset="0"/>
              <a:cs typeface="Arial" charset="0"/>
            </a:endParaRPr>
          </a:p>
          <a:p>
            <a:pPr algn="ctr">
              <a:defRPr sz="1600" b="1" i="0" u="none" strike="noStrike" kern="1200" cap="none" spc="0" normalizeH="0" baseline="0">
                <a:solidFill>
                  <a:srgbClr val="636466">
                    <a:lumMod val="50000"/>
                    <a:lumOff val="50000"/>
                  </a:srgbClr>
                </a:solidFill>
                <a:latin typeface="+mj-lt"/>
                <a:ea typeface="+mj-ea"/>
                <a:cs typeface="+mj-cs"/>
              </a:defRPr>
            </a:pPr>
            <a:r>
              <a:rPr lang="en-US" sz="1400" b="1" dirty="0" smtClean="0">
                <a:solidFill>
                  <a:schemeClr val="bg1"/>
                </a:solidFill>
                <a:latin typeface="Arial" charset="0"/>
                <a:ea typeface="Arial" charset="0"/>
                <a:cs typeface="Arial" charset="0"/>
              </a:rPr>
              <a:t>Percentage </a:t>
            </a:r>
            <a:r>
              <a:rPr lang="en-US" sz="1400" b="1" dirty="0">
                <a:solidFill>
                  <a:schemeClr val="bg1"/>
                </a:solidFill>
                <a:latin typeface="Arial" charset="0"/>
                <a:ea typeface="Arial" charset="0"/>
                <a:cs typeface="Arial" charset="0"/>
              </a:rPr>
              <a:t>of pregnant women living with HIV receiving most effective ARVs for PMTCT, 23 countries with over 10,000 pregnant women living with HIV, 2016</a:t>
            </a:r>
          </a:p>
        </p:txBody>
      </p:sp>
      <p:graphicFrame>
        <p:nvGraphicFramePr>
          <p:cNvPr id="7" name="Chart 6">
            <a:extLst>
              <a:ext uri="{FF2B5EF4-FFF2-40B4-BE49-F238E27FC236}">
                <a16:creationId xmlns:lc="http://schemas.openxmlformats.org/drawingml/2006/lockedCanvas" xmlns="" xmlns:a16="http://schemas.microsoft.com/office/drawing/2014/main" xmlns:xdr="http://schemas.openxmlformats.org/drawingml/2006/spreadsheetDrawing" id="{00000000-0008-0000-0300-000002000000}"/>
              </a:ext>
            </a:extLst>
          </p:cNvPr>
          <p:cNvGraphicFramePr>
            <a:graphicFrameLocks/>
          </p:cNvGraphicFramePr>
          <p:nvPr>
            <p:extLst>
              <p:ext uri="{D42A27DB-BD31-4B8C-83A1-F6EECF244321}">
                <p14:modId xmlns:p14="http://schemas.microsoft.com/office/powerpoint/2010/main" val="1180931406"/>
              </p:ext>
            </p:extLst>
          </p:nvPr>
        </p:nvGraphicFramePr>
        <p:xfrm>
          <a:off x="1798820" y="1738639"/>
          <a:ext cx="8844176" cy="45125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8880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270449" y="6475838"/>
            <a:ext cx="6403067" cy="2308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UNICEF analysis of UNAIDS 2017 estimates</a:t>
            </a:r>
            <a:endParaRPr lang="en-US" sz="900" dirty="0">
              <a:solidFill>
                <a:srgbClr val="636466"/>
              </a:solidFill>
              <a:latin typeface="Univers LT Std 55"/>
              <a:cs typeface="Univers LT Std 55"/>
            </a:endParaRPr>
          </a:p>
        </p:txBody>
      </p:sp>
      <p:sp>
        <p:nvSpPr>
          <p:cNvPr id="5" name="TextBox 4"/>
          <p:cNvSpPr txBox="1"/>
          <p:nvPr/>
        </p:nvSpPr>
        <p:spPr>
          <a:xfrm>
            <a:off x="548748" y="231986"/>
            <a:ext cx="10999222" cy="1015663"/>
          </a:xfrm>
          <a:prstGeom prst="rect">
            <a:avLst/>
          </a:prstGeom>
          <a:noFill/>
        </p:spPr>
        <p:txBody>
          <a:bodyPr wrap="square" rtlCol="0">
            <a:spAutoFit/>
          </a:bodyPr>
          <a:lstStyle/>
          <a:p>
            <a:pPr algn="ctr">
              <a:defRPr sz="1600" b="1" i="0" u="none" strike="noStrike" kern="1200" cap="none"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2M new </a:t>
            </a:r>
            <a:r>
              <a:rPr lang="en-US" sz="3200" b="1" dirty="0" err="1" smtClean="0">
                <a:solidFill>
                  <a:schemeClr val="bg1"/>
                </a:solidFill>
                <a:latin typeface="Arial" charset="0"/>
                <a:ea typeface="Arial" charset="0"/>
                <a:cs typeface="Arial" charset="0"/>
              </a:rPr>
              <a:t>paediatric</a:t>
            </a:r>
            <a:r>
              <a:rPr lang="en-US" sz="3200" b="1" dirty="0" smtClean="0">
                <a:solidFill>
                  <a:schemeClr val="bg1"/>
                </a:solidFill>
                <a:latin typeface="Arial" charset="0"/>
                <a:ea typeface="Arial" charset="0"/>
                <a:cs typeface="Arial" charset="0"/>
              </a:rPr>
              <a:t> HIV infections averted by PMTCT</a:t>
            </a:r>
          </a:p>
          <a:p>
            <a:pPr algn="ctr">
              <a:defRPr sz="1600" b="1" i="0" u="none" strike="noStrike" kern="1200" cap="none" spc="0" normalizeH="0" baseline="0">
                <a:solidFill>
                  <a:srgbClr val="636466">
                    <a:lumMod val="50000"/>
                    <a:lumOff val="50000"/>
                  </a:srgbClr>
                </a:solidFill>
                <a:latin typeface="+mj-lt"/>
                <a:ea typeface="+mj-ea"/>
                <a:cs typeface="+mj-cs"/>
              </a:defRPr>
            </a:pPr>
            <a:endParaRPr lang="en-US" sz="1400" b="1" dirty="0" smtClean="0">
              <a:solidFill>
                <a:schemeClr val="bg1"/>
              </a:solidFill>
              <a:latin typeface="Arial" charset="0"/>
              <a:ea typeface="Arial" charset="0"/>
              <a:cs typeface="Arial" charset="0"/>
            </a:endParaRPr>
          </a:p>
          <a:p>
            <a:pPr algn="ctr">
              <a:defRPr sz="1600" b="1" i="0" u="none" strike="noStrike" kern="1200" cap="none" spc="0" normalizeH="0" baseline="0">
                <a:solidFill>
                  <a:srgbClr val="636466">
                    <a:lumMod val="50000"/>
                    <a:lumOff val="50000"/>
                  </a:srgbClr>
                </a:solidFill>
                <a:latin typeface="+mj-lt"/>
                <a:ea typeface="+mj-ea"/>
                <a:cs typeface="+mj-cs"/>
              </a:defRPr>
            </a:pPr>
            <a:r>
              <a:rPr lang="en-US" sz="1400" b="1" dirty="0" smtClean="0">
                <a:solidFill>
                  <a:schemeClr val="bg1"/>
                </a:solidFill>
                <a:latin typeface="Arial" charset="0"/>
                <a:ea typeface="Arial" charset="0"/>
                <a:cs typeface="Arial" charset="0"/>
              </a:rPr>
              <a:t>Estimated </a:t>
            </a:r>
            <a:r>
              <a:rPr lang="en-US" sz="1400" b="1" dirty="0">
                <a:solidFill>
                  <a:schemeClr val="bg1"/>
                </a:solidFill>
                <a:latin typeface="Arial" charset="0"/>
                <a:ea typeface="Arial" charset="0"/>
                <a:cs typeface="Arial" charset="0"/>
              </a:rPr>
              <a:t>number of new HIV infections averted by PMTCT </a:t>
            </a:r>
            <a:r>
              <a:rPr lang="en-US" sz="1400" b="1" dirty="0" err="1">
                <a:solidFill>
                  <a:schemeClr val="bg1"/>
                </a:solidFill>
                <a:latin typeface="Arial" charset="0"/>
                <a:ea typeface="Arial" charset="0"/>
                <a:cs typeface="Arial" charset="0"/>
              </a:rPr>
              <a:t>programmes</a:t>
            </a:r>
            <a:r>
              <a:rPr lang="en-US" sz="1400" b="1" dirty="0">
                <a:solidFill>
                  <a:schemeClr val="bg1"/>
                </a:solidFill>
                <a:latin typeface="Arial" charset="0"/>
                <a:ea typeface="Arial" charset="0"/>
                <a:cs typeface="Arial" charset="0"/>
              </a:rPr>
              <a:t> (cumulative) </a:t>
            </a:r>
            <a:r>
              <a:rPr lang="en-US" sz="1400" b="1" dirty="0" smtClean="0">
                <a:solidFill>
                  <a:schemeClr val="bg1"/>
                </a:solidFill>
                <a:latin typeface="Arial" charset="0"/>
                <a:ea typeface="Arial" charset="0"/>
                <a:cs typeface="Arial" charset="0"/>
              </a:rPr>
              <a:t>globally</a:t>
            </a:r>
            <a:r>
              <a:rPr lang="en-US" sz="1400" b="1" dirty="0">
                <a:solidFill>
                  <a:schemeClr val="bg1"/>
                </a:solidFill>
                <a:latin typeface="Arial" charset="0"/>
                <a:ea typeface="Arial" charset="0"/>
                <a:cs typeface="Arial" charset="0"/>
              </a:rPr>
              <a:t>, 2000-2016</a:t>
            </a:r>
          </a:p>
        </p:txBody>
      </p:sp>
      <p:graphicFrame>
        <p:nvGraphicFramePr>
          <p:cNvPr id="8" name="Chart 7">
            <a:extLst>
              <a:ext uri="{FF2B5EF4-FFF2-40B4-BE49-F238E27FC236}">
                <a16:creationId xmlns:lc="http://schemas.openxmlformats.org/drawingml/2006/lockedCanvas" xmlns="" xmlns:a16="http://schemas.microsoft.com/office/drawing/2014/main" xmlns:xdr="http://schemas.openxmlformats.org/drawingml/2006/spreadsheetDrawing" id="{00000000-0008-0000-0800-000013000000}"/>
              </a:ext>
            </a:extLst>
          </p:cNvPr>
          <p:cNvGraphicFramePr>
            <a:graphicFrameLocks/>
          </p:cNvGraphicFramePr>
          <p:nvPr>
            <p:extLst>
              <p:ext uri="{D42A27DB-BD31-4B8C-83A1-F6EECF244321}">
                <p14:modId xmlns:p14="http://schemas.microsoft.com/office/powerpoint/2010/main" val="453411018"/>
              </p:ext>
            </p:extLst>
          </p:nvPr>
        </p:nvGraphicFramePr>
        <p:xfrm>
          <a:off x="2188563" y="1807783"/>
          <a:ext cx="8221194" cy="4557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1713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270449" y="6475838"/>
            <a:ext cx="6403067" cy="3693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UNICEF analysis of UNAIDS 2017 estimates</a:t>
            </a:r>
          </a:p>
          <a:p>
            <a:pPr defTabSz="685800"/>
            <a:r>
              <a:rPr lang="en-US" sz="900" dirty="0" smtClean="0">
                <a:solidFill>
                  <a:srgbClr val="636466"/>
                </a:solidFill>
                <a:latin typeface="Univers LT Std 55"/>
                <a:cs typeface="Univers LT Std 55"/>
              </a:rPr>
              <a:t>Note: Values may not sum to total due to rounding.</a:t>
            </a:r>
            <a:endParaRPr lang="en-US" sz="900" dirty="0">
              <a:solidFill>
                <a:srgbClr val="636466"/>
              </a:solidFill>
              <a:latin typeface="Univers LT Std 55"/>
              <a:cs typeface="Univers LT Std 55"/>
            </a:endParaRPr>
          </a:p>
        </p:txBody>
      </p:sp>
      <p:sp>
        <p:nvSpPr>
          <p:cNvPr id="5" name="TextBox 4"/>
          <p:cNvSpPr txBox="1"/>
          <p:nvPr/>
        </p:nvSpPr>
        <p:spPr>
          <a:xfrm>
            <a:off x="548748" y="-36036"/>
            <a:ext cx="10999222" cy="2092881"/>
          </a:xfrm>
          <a:prstGeom prst="rect">
            <a:avLst/>
          </a:prstGeom>
          <a:noFill/>
        </p:spPr>
        <p:txBody>
          <a:bodyPr wrap="square" rtlCol="0">
            <a:spAutoFit/>
          </a:bodyPr>
          <a:lstStyle/>
          <a:p>
            <a:pPr algn="ctr">
              <a:defRPr sz="1600" b="1" i="0" u="none" strike="noStrike" kern="1200" cap="none"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Half of new HIV infections among children </a:t>
            </a:r>
          </a:p>
          <a:p>
            <a:pPr algn="ctr">
              <a:defRPr sz="1600" b="1" i="0" u="none" strike="noStrike" kern="1200" cap="none"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occur within 6 weeks of birth</a:t>
            </a:r>
          </a:p>
          <a:p>
            <a:pPr algn="ctr">
              <a:defRPr sz="1600" b="1" i="0" u="none" strike="noStrike" kern="1200" cap="none" spc="0" normalizeH="0" baseline="0">
                <a:solidFill>
                  <a:srgbClr val="636466">
                    <a:lumMod val="50000"/>
                    <a:lumOff val="50000"/>
                  </a:srgbClr>
                </a:solidFill>
                <a:latin typeface="+mj-lt"/>
                <a:ea typeface="+mj-ea"/>
                <a:cs typeface="+mj-cs"/>
              </a:defRPr>
            </a:pPr>
            <a:endParaRPr lang="en-US" sz="1400" b="1" dirty="0">
              <a:solidFill>
                <a:schemeClr val="bg1"/>
              </a:solidFill>
              <a:latin typeface="Arial" charset="0"/>
              <a:ea typeface="Arial" charset="0"/>
              <a:cs typeface="Arial" charset="0"/>
            </a:endParaRPr>
          </a:p>
          <a:p>
            <a:pPr algn="ctr">
              <a:defRPr sz="1600" b="1" i="0" u="none" strike="noStrike" kern="1200" cap="none" spc="0" normalizeH="0" baseline="0">
                <a:solidFill>
                  <a:srgbClr val="636466">
                    <a:lumMod val="50000"/>
                    <a:lumOff val="50000"/>
                  </a:srgbClr>
                </a:solidFill>
                <a:latin typeface="+mj-lt"/>
                <a:ea typeface="+mj-ea"/>
                <a:cs typeface="+mj-cs"/>
              </a:defRPr>
            </a:pPr>
            <a:r>
              <a:rPr lang="en-US" sz="1400" b="1" dirty="0" smtClean="0">
                <a:solidFill>
                  <a:schemeClr val="bg1"/>
                </a:solidFill>
                <a:latin typeface="Arial" charset="0"/>
                <a:ea typeface="Arial" charset="0"/>
                <a:cs typeface="Arial" charset="0"/>
              </a:rPr>
              <a:t>Estimated </a:t>
            </a:r>
            <a:r>
              <a:rPr lang="en-US" sz="1400" b="1" dirty="0">
                <a:solidFill>
                  <a:schemeClr val="bg1"/>
                </a:solidFill>
                <a:latin typeface="Arial" charset="0"/>
                <a:ea typeface="Arial" charset="0"/>
                <a:cs typeface="Arial" charset="0"/>
              </a:rPr>
              <a:t>number of new HIV infections among children (</a:t>
            </a:r>
            <a:r>
              <a:rPr lang="en-US" sz="1400" b="1" dirty="0" smtClean="0">
                <a:solidFill>
                  <a:schemeClr val="bg1"/>
                </a:solidFill>
                <a:latin typeface="Arial" charset="0"/>
                <a:ea typeface="Arial" charset="0"/>
                <a:cs typeface="Arial" charset="0"/>
              </a:rPr>
              <a:t>aged 0—14</a:t>
            </a:r>
            <a:r>
              <a:rPr lang="en-US" sz="1400" b="1" dirty="0">
                <a:solidFill>
                  <a:schemeClr val="bg1"/>
                </a:solidFill>
                <a:latin typeface="Arial" charset="0"/>
                <a:ea typeface="Arial" charset="0"/>
                <a:cs typeface="Arial" charset="0"/>
              </a:rPr>
              <a:t>), distributed by postnatal and perinatal infection, global, 2010 and 2016</a:t>
            </a:r>
          </a:p>
          <a:p>
            <a:pPr algn="ctr">
              <a:defRPr sz="1600" b="1" i="0" u="none" strike="noStrike" kern="1200" cap="none" spc="0" normalizeH="0" baseline="0">
                <a:solidFill>
                  <a:srgbClr val="636466">
                    <a:lumMod val="50000"/>
                    <a:lumOff val="50000"/>
                  </a:srgbClr>
                </a:solidFill>
                <a:latin typeface="+mj-lt"/>
                <a:ea typeface="+mj-ea"/>
                <a:cs typeface="+mj-cs"/>
              </a:defRPr>
            </a:pPr>
            <a:endParaRPr lang="en-US" sz="2400" b="1" dirty="0">
              <a:solidFill>
                <a:schemeClr val="bg1"/>
              </a:solidFill>
              <a:latin typeface="Univers LT Std 55 Roman" charset="0"/>
              <a:ea typeface="Univers LT Std 55 Roman" charset="0"/>
              <a:cs typeface="Univers LT Std 55 Roman" charset="0"/>
            </a:endParaRPr>
          </a:p>
        </p:txBody>
      </p:sp>
      <p:graphicFrame>
        <p:nvGraphicFramePr>
          <p:cNvPr id="7" name="Chart 6">
            <a:extLst>
              <a:ext uri="{FF2B5EF4-FFF2-40B4-BE49-F238E27FC236}">
                <a16:creationId xmlns:lc="http://schemas.openxmlformats.org/drawingml/2006/lockedCanvas" xmlns="" xmlns:a16="http://schemas.microsoft.com/office/drawing/2014/main" xmlns:xdr="http://schemas.openxmlformats.org/drawingml/2006/spreadsheetDrawing" id="{68ABB2C7-D600-430D-A95E-83DDDD148923}"/>
              </a:ext>
            </a:extLst>
          </p:cNvPr>
          <p:cNvGraphicFramePr>
            <a:graphicFrameLocks/>
          </p:cNvGraphicFramePr>
          <p:nvPr>
            <p:extLst>
              <p:ext uri="{D42A27DB-BD31-4B8C-83A1-F6EECF244321}">
                <p14:modId xmlns:p14="http://schemas.microsoft.com/office/powerpoint/2010/main" val="738064034"/>
              </p:ext>
            </p:extLst>
          </p:nvPr>
        </p:nvGraphicFramePr>
        <p:xfrm>
          <a:off x="2483656" y="1809760"/>
          <a:ext cx="8004177" cy="4896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626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270449" y="6475838"/>
            <a:ext cx="6403067" cy="3693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UNAIDS 2017 estimates</a:t>
            </a:r>
          </a:p>
          <a:p>
            <a:pPr defTabSz="685800"/>
            <a:r>
              <a:rPr lang="en-US" sz="900" dirty="0" smtClean="0">
                <a:solidFill>
                  <a:srgbClr val="636466"/>
                </a:solidFill>
                <a:latin typeface="Univers LT Std 55"/>
                <a:cs typeface="Univers LT Std 55"/>
              </a:rPr>
              <a:t>Note: </a:t>
            </a:r>
            <a:r>
              <a:rPr lang="en-US" sz="900" dirty="0">
                <a:solidFill>
                  <a:srgbClr val="636466"/>
                </a:solidFill>
                <a:latin typeface="Univers LT Std 55"/>
                <a:cs typeface="Univers LT Std 55"/>
              </a:rPr>
              <a:t>Data not available for Eastern Europe and Central Asia, North America, and Western Europe.</a:t>
            </a:r>
          </a:p>
        </p:txBody>
      </p:sp>
      <p:sp>
        <p:nvSpPr>
          <p:cNvPr id="5" name="TextBox 4"/>
          <p:cNvSpPr txBox="1"/>
          <p:nvPr/>
        </p:nvSpPr>
        <p:spPr>
          <a:xfrm>
            <a:off x="548748" y="105858"/>
            <a:ext cx="10999222" cy="1877437"/>
          </a:xfrm>
          <a:prstGeom prst="rect">
            <a:avLst/>
          </a:prstGeom>
          <a:noFill/>
        </p:spPr>
        <p:txBody>
          <a:bodyPr wrap="square" rtlCol="0">
            <a:spAutoFit/>
          </a:bodyPr>
          <a:lstStyle/>
          <a:p>
            <a:pPr algn="ctr">
              <a:defRPr sz="1800" b="1" i="0" u="none" strike="noStrike" kern="1200" baseline="0">
                <a:solidFill>
                  <a:srgbClr val="636466">
                    <a:lumMod val="65000"/>
                    <a:lumOff val="35000"/>
                  </a:srgbClr>
                </a:solidFill>
                <a:latin typeface="+mn-lt"/>
                <a:ea typeface="+mn-ea"/>
                <a:cs typeface="+mn-cs"/>
              </a:defRPr>
            </a:pPr>
            <a:r>
              <a:rPr lang="en-US" sz="3200" dirty="0" smtClean="0">
                <a:solidFill>
                  <a:schemeClr val="bg1"/>
                </a:solidFill>
                <a:latin typeface="Arial" charset="0"/>
                <a:ea typeface="Arial" charset="0"/>
                <a:cs typeface="Arial" charset="0"/>
              </a:rPr>
              <a:t>Most children (0-14) living with HIV are in </a:t>
            </a:r>
          </a:p>
          <a:p>
            <a:pPr algn="ctr">
              <a:defRPr sz="1800" b="1" i="0" u="none" strike="noStrike" kern="1200" baseline="0">
                <a:solidFill>
                  <a:srgbClr val="636466">
                    <a:lumMod val="65000"/>
                    <a:lumOff val="35000"/>
                  </a:srgbClr>
                </a:solidFill>
                <a:latin typeface="+mn-lt"/>
                <a:ea typeface="+mn-ea"/>
                <a:cs typeface="+mn-cs"/>
              </a:defRPr>
            </a:pPr>
            <a:r>
              <a:rPr lang="en-US" sz="3200" dirty="0" smtClean="0">
                <a:solidFill>
                  <a:schemeClr val="bg1"/>
                </a:solidFill>
                <a:latin typeface="Arial" charset="0"/>
                <a:ea typeface="Arial" charset="0"/>
                <a:cs typeface="Arial" charset="0"/>
              </a:rPr>
              <a:t>Eastern and Southern Africa</a:t>
            </a:r>
          </a:p>
          <a:p>
            <a:pPr algn="ctr">
              <a:defRPr sz="1800" b="1" i="0" u="none" strike="noStrike" kern="1200" baseline="0">
                <a:solidFill>
                  <a:srgbClr val="636466">
                    <a:lumMod val="65000"/>
                    <a:lumOff val="35000"/>
                  </a:srgbClr>
                </a:solidFill>
                <a:latin typeface="+mn-lt"/>
                <a:ea typeface="+mn-ea"/>
                <a:cs typeface="+mn-cs"/>
              </a:defRPr>
            </a:pPr>
            <a:endParaRPr lang="en-US" sz="1400" dirty="0" smtClean="0">
              <a:solidFill>
                <a:schemeClr val="bg1"/>
              </a:solidFill>
              <a:latin typeface="Arial" charset="0"/>
              <a:ea typeface="Arial" charset="0"/>
              <a:cs typeface="Arial" charset="0"/>
            </a:endParaRPr>
          </a:p>
          <a:p>
            <a:pPr algn="ctr">
              <a:defRPr sz="1800" b="1" i="0" u="none" strike="noStrike" kern="1200" baseline="0">
                <a:solidFill>
                  <a:srgbClr val="636466">
                    <a:lumMod val="65000"/>
                    <a:lumOff val="35000"/>
                  </a:srgbClr>
                </a:solidFill>
                <a:latin typeface="+mn-lt"/>
                <a:ea typeface="+mn-ea"/>
                <a:cs typeface="+mn-cs"/>
              </a:defRPr>
            </a:pPr>
            <a:r>
              <a:rPr lang="en-US" sz="1400" dirty="0" smtClean="0">
                <a:solidFill>
                  <a:schemeClr val="bg1"/>
                </a:solidFill>
                <a:latin typeface="Arial" charset="0"/>
                <a:ea typeface="Arial" charset="0"/>
                <a:cs typeface="Arial" charset="0"/>
              </a:rPr>
              <a:t>Estimated </a:t>
            </a:r>
            <a:r>
              <a:rPr lang="en-US" sz="1400" dirty="0">
                <a:solidFill>
                  <a:schemeClr val="bg1"/>
                </a:solidFill>
                <a:latin typeface="Arial" charset="0"/>
                <a:ea typeface="Arial" charset="0"/>
                <a:cs typeface="Arial" charset="0"/>
              </a:rPr>
              <a:t>number and percentage of children aged 0–14 living with HIV, by UNICEF region, 2016</a:t>
            </a:r>
          </a:p>
          <a:p>
            <a:pPr algn="ctr">
              <a:defRPr sz="1600" b="1" i="0" u="none" strike="noStrike" kern="1200" cap="none" spc="0" normalizeH="0" baseline="0">
                <a:solidFill>
                  <a:srgbClr val="636466">
                    <a:lumMod val="50000"/>
                    <a:lumOff val="50000"/>
                  </a:srgbClr>
                </a:solidFill>
                <a:latin typeface="+mj-lt"/>
                <a:ea typeface="+mj-ea"/>
                <a:cs typeface="+mj-cs"/>
              </a:defRPr>
            </a:pPr>
            <a:endParaRPr lang="en-US" sz="2400" b="1" dirty="0">
              <a:solidFill>
                <a:schemeClr val="bg1"/>
              </a:solidFill>
              <a:latin typeface="Univers LT Std 55 Roman" charset="0"/>
              <a:ea typeface="Univers LT Std 55 Roman" charset="0"/>
              <a:cs typeface="Univers LT Std 55 Roman" charset="0"/>
            </a:endParaRPr>
          </a:p>
        </p:txBody>
      </p:sp>
      <p:graphicFrame>
        <p:nvGraphicFramePr>
          <p:cNvPr id="8" name="Chart 7">
            <a:extLst>
              <a:ext uri="{FF2B5EF4-FFF2-40B4-BE49-F238E27FC236}">
                <a16:creationId xmlns:lc="http://schemas.openxmlformats.org/drawingml/2006/lockedCanvas" xmlns:a16="http://schemas.microsoft.com/office/drawing/2014/main" xmlns="" xmlns:xdr="http://schemas.openxmlformats.org/drawingml/2006/spreadsheetDrawing" id="{DD25B53B-3DA8-4C71-BF3F-088247857950}"/>
              </a:ext>
            </a:extLst>
          </p:cNvPr>
          <p:cNvGraphicFramePr>
            <a:graphicFrameLocks/>
          </p:cNvGraphicFramePr>
          <p:nvPr>
            <p:extLst>
              <p:ext uri="{D42A27DB-BD31-4B8C-83A1-F6EECF244321}">
                <p14:modId xmlns:p14="http://schemas.microsoft.com/office/powerpoint/2010/main" val="1917233346"/>
              </p:ext>
            </p:extLst>
          </p:nvPr>
        </p:nvGraphicFramePr>
        <p:xfrm>
          <a:off x="1810086" y="1775773"/>
          <a:ext cx="8571828" cy="47000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2165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270449" y="6475838"/>
            <a:ext cx="6403067" cy="3693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UNAIDS 2017 estimates</a:t>
            </a:r>
          </a:p>
          <a:p>
            <a:pPr defTabSz="685800"/>
            <a:r>
              <a:rPr lang="en-US" sz="900" dirty="0" smtClean="0">
                <a:solidFill>
                  <a:srgbClr val="636466"/>
                </a:solidFill>
                <a:latin typeface="Univers LT Std 55"/>
                <a:cs typeface="Univers LT Std 55"/>
              </a:rPr>
              <a:t>Note: </a:t>
            </a:r>
            <a:r>
              <a:rPr lang="en-US" sz="900" dirty="0">
                <a:solidFill>
                  <a:srgbClr val="636466"/>
                </a:solidFill>
                <a:latin typeface="Univers LT Std 55"/>
                <a:cs typeface="Univers LT Std 55"/>
              </a:rPr>
              <a:t>Data </a:t>
            </a:r>
            <a:r>
              <a:rPr lang="en-US" sz="900" dirty="0" smtClean="0">
                <a:solidFill>
                  <a:srgbClr val="636466"/>
                </a:solidFill>
                <a:latin typeface="Univers LT Std 55"/>
                <a:cs typeface="Univers LT Std 55"/>
              </a:rPr>
              <a:t>not available for India.</a:t>
            </a:r>
            <a:endParaRPr lang="en-US" sz="900" dirty="0">
              <a:solidFill>
                <a:srgbClr val="636466"/>
              </a:solidFill>
              <a:latin typeface="Univers LT Std 55"/>
              <a:cs typeface="Univers LT Std 55"/>
            </a:endParaRPr>
          </a:p>
        </p:txBody>
      </p:sp>
      <p:sp>
        <p:nvSpPr>
          <p:cNvPr id="5" name="TextBox 4"/>
          <p:cNvSpPr txBox="1"/>
          <p:nvPr/>
        </p:nvSpPr>
        <p:spPr>
          <a:xfrm>
            <a:off x="548748" y="137390"/>
            <a:ext cx="10999222" cy="1877437"/>
          </a:xfrm>
          <a:prstGeom prst="rect">
            <a:avLst/>
          </a:prstGeom>
          <a:noFill/>
        </p:spPr>
        <p:txBody>
          <a:bodyPr wrap="square" rtlCol="0">
            <a:spAutoFit/>
          </a:bodyPr>
          <a:lstStyle/>
          <a:p>
            <a:pPr algn="ctr">
              <a:defRPr sz="1800" b="1" i="0" u="none" strike="noStrike" kern="1200" baseline="0">
                <a:solidFill>
                  <a:srgbClr val="636466">
                    <a:lumMod val="65000"/>
                    <a:lumOff val="35000"/>
                  </a:srgbClr>
                </a:solidFill>
                <a:latin typeface="+mn-lt"/>
                <a:ea typeface="+mn-ea"/>
                <a:cs typeface="+mn-cs"/>
              </a:defRPr>
            </a:pPr>
            <a:r>
              <a:rPr lang="en-US" sz="3200" dirty="0" smtClean="0">
                <a:solidFill>
                  <a:schemeClr val="bg1"/>
                </a:solidFill>
                <a:latin typeface="Arial" charset="0"/>
                <a:ea typeface="Arial" charset="0"/>
                <a:cs typeface="Arial" charset="0"/>
              </a:rPr>
              <a:t>Nigeria contributes to a quarter of the world’s new HIV infections among </a:t>
            </a:r>
            <a:r>
              <a:rPr lang="en-US" sz="3200" dirty="0">
                <a:solidFill>
                  <a:schemeClr val="bg1"/>
                </a:solidFill>
                <a:latin typeface="Arial" charset="0"/>
                <a:ea typeface="Arial" charset="0"/>
                <a:cs typeface="Arial" charset="0"/>
              </a:rPr>
              <a:t>children (0-14) </a:t>
            </a:r>
            <a:endParaRPr lang="en-US" sz="3200" dirty="0" smtClean="0">
              <a:solidFill>
                <a:schemeClr val="bg1"/>
              </a:solidFill>
              <a:latin typeface="Arial" charset="0"/>
              <a:ea typeface="Arial" charset="0"/>
              <a:cs typeface="Arial" charset="0"/>
            </a:endParaRPr>
          </a:p>
          <a:p>
            <a:pPr algn="ctr">
              <a:defRPr sz="1800" b="1" i="0" u="none" strike="noStrike" kern="1200" baseline="0">
                <a:solidFill>
                  <a:srgbClr val="636466">
                    <a:lumMod val="65000"/>
                    <a:lumOff val="35000"/>
                  </a:srgbClr>
                </a:solidFill>
                <a:latin typeface="+mn-lt"/>
                <a:ea typeface="+mn-ea"/>
                <a:cs typeface="+mn-cs"/>
              </a:defRPr>
            </a:pPr>
            <a:endParaRPr lang="en-US" sz="1400" dirty="0">
              <a:solidFill>
                <a:schemeClr val="bg1"/>
              </a:solidFill>
              <a:latin typeface="Arial" charset="0"/>
              <a:ea typeface="Arial" charset="0"/>
              <a:cs typeface="Arial" charset="0"/>
            </a:endParaRPr>
          </a:p>
          <a:p>
            <a:pPr algn="ctr">
              <a:defRPr sz="1800" b="1" i="0" u="none" strike="noStrike" kern="1200" baseline="0">
                <a:solidFill>
                  <a:srgbClr val="636466">
                    <a:lumMod val="65000"/>
                    <a:lumOff val="35000"/>
                  </a:srgbClr>
                </a:solidFill>
                <a:latin typeface="+mn-lt"/>
                <a:ea typeface="+mn-ea"/>
                <a:cs typeface="+mn-cs"/>
              </a:defRPr>
            </a:pPr>
            <a:r>
              <a:rPr lang="en-US" sz="1400" dirty="0" smtClean="0">
                <a:solidFill>
                  <a:schemeClr val="bg1"/>
                </a:solidFill>
                <a:latin typeface="Arial" charset="0"/>
                <a:ea typeface="Arial" charset="0"/>
                <a:cs typeface="Arial" charset="0"/>
              </a:rPr>
              <a:t>Estimated </a:t>
            </a:r>
            <a:r>
              <a:rPr lang="en-US" sz="1400" dirty="0">
                <a:solidFill>
                  <a:schemeClr val="bg1"/>
                </a:solidFill>
                <a:latin typeface="Arial" charset="0"/>
                <a:ea typeface="Arial" charset="0"/>
                <a:cs typeface="Arial" charset="0"/>
              </a:rPr>
              <a:t>number and percentage of </a:t>
            </a:r>
            <a:r>
              <a:rPr lang="en-US" sz="1400" dirty="0" smtClean="0">
                <a:solidFill>
                  <a:schemeClr val="bg1"/>
                </a:solidFill>
                <a:latin typeface="Arial" charset="0"/>
                <a:ea typeface="Arial" charset="0"/>
                <a:cs typeface="Arial" charset="0"/>
              </a:rPr>
              <a:t>new infections among children (aged 0—14), top 10 contributing countries, 2016</a:t>
            </a:r>
            <a:endParaRPr lang="en-US" sz="1400" dirty="0">
              <a:solidFill>
                <a:schemeClr val="bg1"/>
              </a:solidFill>
              <a:latin typeface="Arial" charset="0"/>
              <a:ea typeface="Arial" charset="0"/>
              <a:cs typeface="Arial" charset="0"/>
            </a:endParaRPr>
          </a:p>
          <a:p>
            <a:pPr algn="ctr">
              <a:defRPr sz="1600" b="1" i="0" u="none" strike="noStrike" kern="1200" cap="none" spc="0" normalizeH="0" baseline="0">
                <a:solidFill>
                  <a:srgbClr val="636466">
                    <a:lumMod val="50000"/>
                    <a:lumOff val="50000"/>
                  </a:srgbClr>
                </a:solidFill>
                <a:latin typeface="+mj-lt"/>
                <a:ea typeface="+mj-ea"/>
                <a:cs typeface="+mj-cs"/>
              </a:defRPr>
            </a:pPr>
            <a:endParaRPr lang="en-US" sz="2400" b="1" dirty="0">
              <a:solidFill>
                <a:schemeClr val="bg1"/>
              </a:solidFill>
              <a:latin typeface="Univers LT Std 55 Roman" charset="0"/>
              <a:ea typeface="Univers LT Std 55 Roman" charset="0"/>
              <a:cs typeface="Univers LT Std 55 Roman" charset="0"/>
            </a:endParaRPr>
          </a:p>
        </p:txBody>
      </p:sp>
      <p:grpSp>
        <p:nvGrpSpPr>
          <p:cNvPr id="7" name="Group 6">
            <a:extLst>
              <a:ext uri="{FF2B5EF4-FFF2-40B4-BE49-F238E27FC236}">
                <a16:creationId xmlns:lc="http://schemas.openxmlformats.org/drawingml/2006/lockedCanvas" xmlns="" xmlns:a16="http://schemas.microsoft.com/office/drawing/2014/main" xmlns:xdr="http://schemas.openxmlformats.org/drawingml/2006/spreadsheetDrawing" id="{00000000-0008-0000-0F00-000002000000}"/>
              </a:ext>
            </a:extLst>
          </p:cNvPr>
          <p:cNvGrpSpPr/>
          <p:nvPr/>
        </p:nvGrpSpPr>
        <p:grpSpPr>
          <a:xfrm>
            <a:off x="2810484" y="1803587"/>
            <a:ext cx="6571032" cy="4568012"/>
            <a:chOff x="-1325600" y="-267719"/>
            <a:chExt cx="7798597" cy="6825538"/>
          </a:xfrm>
        </p:grpSpPr>
        <p:graphicFrame>
          <p:nvGraphicFramePr>
            <p:cNvPr id="9" name="Chart 8">
              <a:extLst>
                <a:ext uri="{FF2B5EF4-FFF2-40B4-BE49-F238E27FC236}">
                  <a16:creationId xmlns:lc="http://schemas.openxmlformats.org/drawingml/2006/lockedCanvas" xmlns="" xmlns:a16="http://schemas.microsoft.com/office/drawing/2014/main" xmlns:xdr="http://schemas.openxmlformats.org/drawingml/2006/spreadsheetDrawing" id="{C53C41C7-DB25-4AFB-B72A-C8B1B03385F1}"/>
                </a:ext>
              </a:extLst>
            </p:cNvPr>
            <p:cNvGraphicFramePr>
              <a:graphicFrameLocks/>
            </p:cNvGraphicFramePr>
            <p:nvPr>
              <p:extLst>
                <p:ext uri="{D42A27DB-BD31-4B8C-83A1-F6EECF244321}">
                  <p14:modId xmlns:p14="http://schemas.microsoft.com/office/powerpoint/2010/main" val="292230082"/>
                </p:ext>
              </p:extLst>
            </p:nvPr>
          </p:nvGraphicFramePr>
          <p:xfrm>
            <a:off x="-1325600" y="-267719"/>
            <a:ext cx="7798597" cy="67627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lc="http://schemas.openxmlformats.org/drawingml/2006/lockedCanvas" xmlns="" xmlns:a16="http://schemas.microsoft.com/office/drawing/2014/main" xmlns:xdr="http://schemas.openxmlformats.org/drawingml/2006/spreadsheetDrawing" id="{DF3B9406-1827-4AB8-96AD-2101307B11A3}"/>
                </a:ext>
              </a:extLst>
            </p:cNvPr>
            <p:cNvSpPr txBox="1"/>
            <p:nvPr/>
          </p:nvSpPr>
          <p:spPr>
            <a:xfrm>
              <a:off x="4625543" y="4719991"/>
              <a:ext cx="1847454" cy="18378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a:t>Total new</a:t>
              </a:r>
              <a:r>
                <a:rPr lang="en-US" sz="1500" b="1" baseline="0"/>
                <a:t> HIV infections</a:t>
              </a:r>
              <a:r>
                <a:rPr lang="en-US" sz="1500" b="1"/>
                <a:t>: 160,000</a:t>
              </a:r>
            </a:p>
          </p:txBody>
        </p:sp>
      </p:grpSp>
    </p:spTree>
    <p:extLst>
      <p:ext uri="{BB962C8B-B14F-4D97-AF65-F5344CB8AC3E}">
        <p14:creationId xmlns:p14="http://schemas.microsoft.com/office/powerpoint/2010/main" val="1966071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270449" y="6475838"/>
            <a:ext cx="6403067" cy="3693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UNAIDS 2017 estimates</a:t>
            </a:r>
          </a:p>
          <a:p>
            <a:pPr defTabSz="685800"/>
            <a:r>
              <a:rPr lang="en-US" sz="900" dirty="0" smtClean="0">
                <a:solidFill>
                  <a:srgbClr val="636466"/>
                </a:solidFill>
                <a:latin typeface="Univers LT Std 55"/>
                <a:cs typeface="Univers LT Std 55"/>
              </a:rPr>
              <a:t>Note: </a:t>
            </a:r>
            <a:r>
              <a:rPr lang="en-US" sz="900" dirty="0">
                <a:solidFill>
                  <a:srgbClr val="636466"/>
                </a:solidFill>
                <a:latin typeface="Univers LT Std 55"/>
                <a:cs typeface="Univers LT Std 55"/>
              </a:rPr>
              <a:t>Data </a:t>
            </a:r>
            <a:r>
              <a:rPr lang="en-US" sz="900" dirty="0" smtClean="0">
                <a:solidFill>
                  <a:srgbClr val="636466"/>
                </a:solidFill>
                <a:latin typeface="Univers LT Std 55"/>
                <a:cs typeface="Univers LT Std 55"/>
              </a:rPr>
              <a:t>not available for India.</a:t>
            </a:r>
            <a:endParaRPr lang="en-US" sz="900" dirty="0">
              <a:solidFill>
                <a:srgbClr val="636466"/>
              </a:solidFill>
              <a:latin typeface="Univers LT Std 55"/>
              <a:cs typeface="Univers LT Std 55"/>
            </a:endParaRPr>
          </a:p>
        </p:txBody>
      </p:sp>
      <p:sp>
        <p:nvSpPr>
          <p:cNvPr id="5" name="TextBox 4"/>
          <p:cNvSpPr txBox="1"/>
          <p:nvPr/>
        </p:nvSpPr>
        <p:spPr>
          <a:xfrm>
            <a:off x="548748" y="121624"/>
            <a:ext cx="10999222" cy="1877437"/>
          </a:xfrm>
          <a:prstGeom prst="rect">
            <a:avLst/>
          </a:prstGeom>
          <a:noFill/>
        </p:spPr>
        <p:txBody>
          <a:bodyPr wrap="square" rtlCol="0">
            <a:spAutoFit/>
          </a:bodyPr>
          <a:lstStyle/>
          <a:p>
            <a:pPr algn="ctr">
              <a:defRPr sz="1800" b="1" i="0" u="none" strike="noStrike" kern="1200" baseline="0">
                <a:solidFill>
                  <a:srgbClr val="636466">
                    <a:lumMod val="65000"/>
                    <a:lumOff val="35000"/>
                  </a:srgbClr>
                </a:solidFill>
                <a:latin typeface="+mn-lt"/>
                <a:ea typeface="+mn-ea"/>
                <a:cs typeface="+mn-cs"/>
              </a:defRPr>
            </a:pPr>
            <a:r>
              <a:rPr lang="en-US" sz="3200" dirty="0" smtClean="0">
                <a:solidFill>
                  <a:schemeClr val="bg1"/>
                </a:solidFill>
                <a:latin typeface="Arial" charset="0"/>
                <a:ea typeface="Arial" charset="0"/>
                <a:cs typeface="Arial" charset="0"/>
              </a:rPr>
              <a:t>Nigeria contributes to one fifth of the world’s </a:t>
            </a:r>
          </a:p>
          <a:p>
            <a:pPr algn="ctr">
              <a:defRPr sz="1800" b="1" i="0" u="none" strike="noStrike" kern="1200" baseline="0">
                <a:solidFill>
                  <a:srgbClr val="636466">
                    <a:lumMod val="65000"/>
                    <a:lumOff val="35000"/>
                  </a:srgbClr>
                </a:solidFill>
                <a:latin typeface="+mn-lt"/>
                <a:ea typeface="+mn-ea"/>
                <a:cs typeface="+mn-cs"/>
              </a:defRPr>
            </a:pPr>
            <a:r>
              <a:rPr lang="en-US" sz="3200" dirty="0" smtClean="0">
                <a:solidFill>
                  <a:schemeClr val="bg1"/>
                </a:solidFill>
                <a:latin typeface="Arial" charset="0"/>
                <a:ea typeface="Arial" charset="0"/>
                <a:cs typeface="Arial" charset="0"/>
              </a:rPr>
              <a:t>AIDS-deaths among </a:t>
            </a:r>
            <a:r>
              <a:rPr lang="en-US" sz="3200" dirty="0">
                <a:solidFill>
                  <a:schemeClr val="bg1"/>
                </a:solidFill>
                <a:latin typeface="Arial" charset="0"/>
                <a:ea typeface="Arial" charset="0"/>
                <a:cs typeface="Arial" charset="0"/>
              </a:rPr>
              <a:t>children (0-14) </a:t>
            </a:r>
            <a:endParaRPr lang="en-US" sz="3200" dirty="0" smtClean="0">
              <a:solidFill>
                <a:schemeClr val="bg1"/>
              </a:solidFill>
              <a:latin typeface="Arial" charset="0"/>
              <a:ea typeface="Arial" charset="0"/>
              <a:cs typeface="Arial" charset="0"/>
            </a:endParaRPr>
          </a:p>
          <a:p>
            <a:pPr algn="ctr">
              <a:defRPr sz="1800" b="1" i="0" u="none" strike="noStrike" kern="1200" baseline="0">
                <a:solidFill>
                  <a:srgbClr val="636466">
                    <a:lumMod val="65000"/>
                    <a:lumOff val="35000"/>
                  </a:srgbClr>
                </a:solidFill>
                <a:latin typeface="+mn-lt"/>
                <a:ea typeface="+mn-ea"/>
                <a:cs typeface="+mn-cs"/>
              </a:defRPr>
            </a:pPr>
            <a:endParaRPr lang="en-US" sz="1400" dirty="0">
              <a:solidFill>
                <a:schemeClr val="bg1"/>
              </a:solidFill>
              <a:latin typeface="Arial" charset="0"/>
              <a:ea typeface="Arial" charset="0"/>
              <a:cs typeface="Arial" charset="0"/>
            </a:endParaRPr>
          </a:p>
          <a:p>
            <a:pPr algn="ctr">
              <a:defRPr sz="1800" b="1" i="0" u="none" strike="noStrike" kern="1200" baseline="0">
                <a:solidFill>
                  <a:srgbClr val="636466">
                    <a:lumMod val="65000"/>
                    <a:lumOff val="35000"/>
                  </a:srgbClr>
                </a:solidFill>
                <a:latin typeface="+mn-lt"/>
                <a:ea typeface="+mn-ea"/>
                <a:cs typeface="+mn-cs"/>
              </a:defRPr>
            </a:pPr>
            <a:r>
              <a:rPr lang="en-US" sz="1400" dirty="0" smtClean="0">
                <a:solidFill>
                  <a:schemeClr val="bg1"/>
                </a:solidFill>
                <a:latin typeface="Arial" charset="0"/>
                <a:ea typeface="Arial" charset="0"/>
                <a:cs typeface="Arial" charset="0"/>
              </a:rPr>
              <a:t>Estimated </a:t>
            </a:r>
            <a:r>
              <a:rPr lang="en-US" sz="1400" dirty="0">
                <a:solidFill>
                  <a:schemeClr val="bg1"/>
                </a:solidFill>
                <a:latin typeface="Arial" charset="0"/>
                <a:ea typeface="Arial" charset="0"/>
                <a:cs typeface="Arial" charset="0"/>
              </a:rPr>
              <a:t>number and percentage </a:t>
            </a:r>
            <a:r>
              <a:rPr lang="en-US" sz="1400" dirty="0" smtClean="0">
                <a:solidFill>
                  <a:schemeClr val="bg1"/>
                </a:solidFill>
                <a:latin typeface="Arial" charset="0"/>
                <a:ea typeface="Arial" charset="0"/>
                <a:cs typeface="Arial" charset="0"/>
              </a:rPr>
              <a:t>of AIDS-deaths among children (aged 0—14), top 10 contributing countries, 2016</a:t>
            </a:r>
            <a:endParaRPr lang="en-US" sz="1400" dirty="0">
              <a:solidFill>
                <a:schemeClr val="bg1"/>
              </a:solidFill>
              <a:latin typeface="Arial" charset="0"/>
              <a:ea typeface="Arial" charset="0"/>
              <a:cs typeface="Arial" charset="0"/>
            </a:endParaRPr>
          </a:p>
          <a:p>
            <a:pPr algn="ctr">
              <a:defRPr sz="1600" b="1" i="0" u="none" strike="noStrike" kern="1200" cap="none" spc="0" normalizeH="0" baseline="0">
                <a:solidFill>
                  <a:srgbClr val="636466">
                    <a:lumMod val="50000"/>
                    <a:lumOff val="50000"/>
                  </a:srgbClr>
                </a:solidFill>
                <a:latin typeface="+mj-lt"/>
                <a:ea typeface="+mj-ea"/>
                <a:cs typeface="+mj-cs"/>
              </a:defRPr>
            </a:pPr>
            <a:endParaRPr lang="en-US" sz="2400" b="1" dirty="0">
              <a:solidFill>
                <a:schemeClr val="bg1"/>
              </a:solidFill>
              <a:latin typeface="Univers LT Std 55 Roman" charset="0"/>
              <a:ea typeface="Univers LT Std 55 Roman" charset="0"/>
              <a:cs typeface="Univers LT Std 55 Roman" charset="0"/>
            </a:endParaRPr>
          </a:p>
        </p:txBody>
      </p:sp>
      <p:graphicFrame>
        <p:nvGraphicFramePr>
          <p:cNvPr id="8" name="Chart 7">
            <a:extLst>
              <a:ext uri="{FF2B5EF4-FFF2-40B4-BE49-F238E27FC236}">
                <a16:creationId xmlns:lc="http://schemas.openxmlformats.org/drawingml/2006/lockedCanvas" xmlns="" xmlns:a16="http://schemas.microsoft.com/office/drawing/2014/main" xmlns:xdr="http://schemas.openxmlformats.org/drawingml/2006/spreadsheetDrawing" id="{32379BC2-2F12-4AD5-9259-308B2DEBDBA5}"/>
              </a:ext>
            </a:extLst>
          </p:cNvPr>
          <p:cNvGraphicFramePr>
            <a:graphicFrameLocks/>
          </p:cNvGraphicFramePr>
          <p:nvPr>
            <p:extLst>
              <p:ext uri="{D42A27DB-BD31-4B8C-83A1-F6EECF244321}">
                <p14:modId xmlns:p14="http://schemas.microsoft.com/office/powerpoint/2010/main" val="1102679690"/>
              </p:ext>
            </p:extLst>
          </p:nvPr>
        </p:nvGraphicFramePr>
        <p:xfrm>
          <a:off x="2645764" y="1906161"/>
          <a:ext cx="6900472" cy="47543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230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270449" y="6475838"/>
            <a:ext cx="6403067" cy="3693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UNAIDS 2017 estimates</a:t>
            </a:r>
          </a:p>
          <a:p>
            <a:pPr defTabSz="685800"/>
            <a:r>
              <a:rPr lang="en-US" sz="900" dirty="0" smtClean="0">
                <a:solidFill>
                  <a:srgbClr val="636466"/>
                </a:solidFill>
                <a:latin typeface="Univers LT Std 55"/>
                <a:cs typeface="Univers LT Std 55"/>
              </a:rPr>
              <a:t>Note: </a:t>
            </a:r>
            <a:r>
              <a:rPr lang="en-US" sz="900" dirty="0">
                <a:solidFill>
                  <a:srgbClr val="636466"/>
                </a:solidFill>
                <a:latin typeface="Univers LT Std 55"/>
                <a:cs typeface="Univers LT Std 55"/>
              </a:rPr>
              <a:t>Data </a:t>
            </a:r>
            <a:r>
              <a:rPr lang="en-US" sz="900" dirty="0" smtClean="0">
                <a:solidFill>
                  <a:srgbClr val="636466"/>
                </a:solidFill>
                <a:latin typeface="Univers LT Std 55"/>
                <a:cs typeface="Univers LT Std 55"/>
              </a:rPr>
              <a:t>not available for Eastern Europe and Central Asia, North America, and Western Europe.</a:t>
            </a:r>
            <a:endParaRPr lang="en-US" sz="900" dirty="0">
              <a:solidFill>
                <a:srgbClr val="636466"/>
              </a:solidFill>
              <a:latin typeface="Univers LT Std 55"/>
              <a:cs typeface="Univers LT Std 55"/>
            </a:endParaRPr>
          </a:p>
        </p:txBody>
      </p:sp>
      <p:sp>
        <p:nvSpPr>
          <p:cNvPr id="5" name="TextBox 4"/>
          <p:cNvSpPr txBox="1"/>
          <p:nvPr/>
        </p:nvSpPr>
        <p:spPr>
          <a:xfrm>
            <a:off x="548748" y="231986"/>
            <a:ext cx="10999222" cy="1384995"/>
          </a:xfrm>
          <a:prstGeom prst="rect">
            <a:avLst/>
          </a:prstGeom>
          <a:noFill/>
        </p:spPr>
        <p:txBody>
          <a:bodyPr wrap="square" rtlCol="0">
            <a:spAutoFit/>
          </a:bodyPr>
          <a:lstStyle/>
          <a:p>
            <a:pPr algn="ctr">
              <a:defRPr sz="1600" b="1" i="0" u="none" strike="noStrike" kern="1200" cap="none"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Pediatric treatment coverage too low across all regions</a:t>
            </a:r>
          </a:p>
          <a:p>
            <a:pPr algn="ctr">
              <a:defRPr sz="1600" b="1" i="0" u="none" strike="noStrike" kern="1200" cap="none" spc="0" normalizeH="0" baseline="0">
                <a:solidFill>
                  <a:srgbClr val="636466">
                    <a:lumMod val="50000"/>
                    <a:lumOff val="50000"/>
                  </a:srgbClr>
                </a:solidFill>
                <a:latin typeface="+mj-lt"/>
                <a:ea typeface="+mj-ea"/>
                <a:cs typeface="+mj-cs"/>
              </a:defRPr>
            </a:pPr>
            <a:endParaRPr lang="en-US" sz="1400" b="1" dirty="0">
              <a:solidFill>
                <a:schemeClr val="bg1"/>
              </a:solidFill>
              <a:latin typeface="Arial" charset="0"/>
              <a:ea typeface="Arial" charset="0"/>
              <a:cs typeface="Arial" charset="0"/>
            </a:endParaRPr>
          </a:p>
          <a:p>
            <a:pPr algn="ctr">
              <a:defRPr sz="1600" b="1" i="0" u="none" strike="noStrike" kern="1200" cap="none" spc="0" normalizeH="0" baseline="0">
                <a:solidFill>
                  <a:srgbClr val="636466">
                    <a:lumMod val="50000"/>
                    <a:lumOff val="50000"/>
                  </a:srgbClr>
                </a:solidFill>
                <a:latin typeface="+mj-lt"/>
                <a:ea typeface="+mj-ea"/>
                <a:cs typeface="+mj-cs"/>
              </a:defRPr>
            </a:pPr>
            <a:r>
              <a:rPr lang="en-US" sz="1400" b="1" dirty="0" smtClean="0">
                <a:solidFill>
                  <a:schemeClr val="bg1"/>
                </a:solidFill>
                <a:latin typeface="Arial" charset="0"/>
                <a:ea typeface="Arial" charset="0"/>
                <a:cs typeface="Arial" charset="0"/>
              </a:rPr>
              <a:t>Percentage </a:t>
            </a:r>
            <a:r>
              <a:rPr lang="en-US" sz="1400" b="1" dirty="0">
                <a:solidFill>
                  <a:schemeClr val="bg1"/>
                </a:solidFill>
                <a:latin typeface="Arial" charset="0"/>
                <a:ea typeface="Arial" charset="0"/>
                <a:cs typeface="Arial" charset="0"/>
              </a:rPr>
              <a:t>of children (aged </a:t>
            </a:r>
            <a:r>
              <a:rPr lang="en-US" sz="1400" b="1" dirty="0" smtClean="0">
                <a:solidFill>
                  <a:schemeClr val="bg1"/>
                </a:solidFill>
                <a:latin typeface="Arial" charset="0"/>
                <a:ea typeface="Arial" charset="0"/>
                <a:cs typeface="Arial" charset="0"/>
              </a:rPr>
              <a:t>0—14) </a:t>
            </a:r>
            <a:r>
              <a:rPr lang="en-US" sz="1400" b="1" dirty="0">
                <a:solidFill>
                  <a:schemeClr val="bg1"/>
                </a:solidFill>
                <a:latin typeface="Arial" charset="0"/>
                <a:ea typeface="Arial" charset="0"/>
                <a:cs typeface="Arial" charset="0"/>
              </a:rPr>
              <a:t>living with HIV receiving antiretroviral therapy (ART), by UNICEF region, 2010-2016</a:t>
            </a:r>
          </a:p>
          <a:p>
            <a:pPr algn="ctr">
              <a:defRPr sz="1600" b="1" i="0" u="none" strike="noStrike" kern="1200" cap="none" spc="0" normalizeH="0" baseline="0">
                <a:solidFill>
                  <a:srgbClr val="636466">
                    <a:lumMod val="50000"/>
                    <a:lumOff val="50000"/>
                  </a:srgbClr>
                </a:solidFill>
                <a:latin typeface="+mj-lt"/>
                <a:ea typeface="+mj-ea"/>
                <a:cs typeface="+mj-cs"/>
              </a:defRPr>
            </a:pPr>
            <a:endParaRPr lang="en-US" sz="2400" b="1" dirty="0">
              <a:solidFill>
                <a:schemeClr val="bg1"/>
              </a:solidFill>
              <a:latin typeface="Univers LT Std 55 Roman" charset="0"/>
              <a:ea typeface="Univers LT Std 55 Roman" charset="0"/>
              <a:cs typeface="Univers LT Std 55 Roman" charset="0"/>
            </a:endParaRPr>
          </a:p>
        </p:txBody>
      </p:sp>
      <p:graphicFrame>
        <p:nvGraphicFramePr>
          <p:cNvPr id="7" name="Chart 6">
            <a:extLst>
              <a:ext uri="{FF2B5EF4-FFF2-40B4-BE49-F238E27FC236}">
                <a16:creationId xmlns:lc="http://schemas.openxmlformats.org/drawingml/2006/lockedCanvas" xmlns="" xmlns:a16="http://schemas.microsoft.com/office/drawing/2014/main" xmlns:xdr="http://schemas.openxmlformats.org/drawingml/2006/spreadsheetDrawing" id="{00000000-0008-0000-1600-000002000000}"/>
              </a:ext>
            </a:extLst>
          </p:cNvPr>
          <p:cNvGraphicFramePr>
            <a:graphicFrameLocks/>
          </p:cNvGraphicFramePr>
          <p:nvPr>
            <p:extLst>
              <p:ext uri="{D42A27DB-BD31-4B8C-83A1-F6EECF244321}">
                <p14:modId xmlns:p14="http://schemas.microsoft.com/office/powerpoint/2010/main" val="972793401"/>
              </p:ext>
            </p:extLst>
          </p:nvPr>
        </p:nvGraphicFramePr>
        <p:xfrm>
          <a:off x="1101370" y="1733804"/>
          <a:ext cx="9893977" cy="46401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5685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548748" y="-51802"/>
            <a:ext cx="10999222" cy="2092881"/>
          </a:xfrm>
          <a:prstGeom prst="rect">
            <a:avLst/>
          </a:prstGeom>
          <a:noFill/>
        </p:spPr>
        <p:txBody>
          <a:bodyPr wrap="square" rtlCol="0">
            <a:spAutoFit/>
          </a:bodyPr>
          <a:lstStyle/>
          <a:p>
            <a:pPr algn="ctr">
              <a:defRPr sz="1600" b="1" i="0" u="none" strike="noStrike" kern="1200" cap="none"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West and Central Africa lag behind </a:t>
            </a:r>
          </a:p>
          <a:p>
            <a:pPr algn="ctr">
              <a:defRPr sz="1600" b="1" i="0" u="none" strike="noStrike" kern="1200" cap="none"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other African regions in </a:t>
            </a:r>
            <a:r>
              <a:rPr lang="en-US" sz="3200" b="1" dirty="0" err="1" smtClean="0">
                <a:solidFill>
                  <a:schemeClr val="bg1"/>
                </a:solidFill>
                <a:latin typeface="Arial" charset="0"/>
                <a:ea typeface="Arial" charset="0"/>
                <a:cs typeface="Arial" charset="0"/>
              </a:rPr>
              <a:t>paediatric</a:t>
            </a:r>
            <a:r>
              <a:rPr lang="en-US" sz="3200" b="1" dirty="0" smtClean="0">
                <a:solidFill>
                  <a:schemeClr val="bg1"/>
                </a:solidFill>
                <a:latin typeface="Arial" charset="0"/>
                <a:ea typeface="Arial" charset="0"/>
                <a:cs typeface="Arial" charset="0"/>
              </a:rPr>
              <a:t> ART coverage</a:t>
            </a:r>
          </a:p>
          <a:p>
            <a:pPr algn="ctr">
              <a:defRPr sz="1600" b="1" i="0" u="none" strike="noStrike" kern="1200" cap="none" spc="0" normalizeH="0" baseline="0">
                <a:solidFill>
                  <a:srgbClr val="636466">
                    <a:lumMod val="50000"/>
                    <a:lumOff val="50000"/>
                  </a:srgbClr>
                </a:solidFill>
                <a:latin typeface="+mj-lt"/>
                <a:ea typeface="+mj-ea"/>
                <a:cs typeface="+mj-cs"/>
              </a:defRPr>
            </a:pPr>
            <a:endParaRPr lang="en-US" sz="1400" b="1" dirty="0">
              <a:solidFill>
                <a:schemeClr val="bg1"/>
              </a:solidFill>
              <a:latin typeface="Arial" charset="0"/>
              <a:ea typeface="Arial" charset="0"/>
              <a:cs typeface="Arial" charset="0"/>
            </a:endParaRPr>
          </a:p>
          <a:p>
            <a:pPr algn="ctr">
              <a:defRPr sz="1600" b="1" i="0" u="none" strike="noStrike" kern="1200" cap="none" spc="0" normalizeH="0" baseline="0">
                <a:solidFill>
                  <a:srgbClr val="636466">
                    <a:lumMod val="50000"/>
                    <a:lumOff val="50000"/>
                  </a:srgbClr>
                </a:solidFill>
                <a:latin typeface="+mj-lt"/>
                <a:ea typeface="+mj-ea"/>
                <a:cs typeface="+mj-cs"/>
              </a:defRPr>
            </a:pPr>
            <a:r>
              <a:rPr lang="en-US" sz="1400" b="1" dirty="0" smtClean="0">
                <a:solidFill>
                  <a:schemeClr val="bg1"/>
                </a:solidFill>
                <a:latin typeface="Arial" charset="0"/>
                <a:ea typeface="Arial" charset="0"/>
                <a:cs typeface="Arial" charset="0"/>
              </a:rPr>
              <a:t>Percentage </a:t>
            </a:r>
            <a:r>
              <a:rPr lang="en-US" sz="1400" b="1" dirty="0">
                <a:solidFill>
                  <a:schemeClr val="bg1"/>
                </a:solidFill>
                <a:latin typeface="Arial" charset="0"/>
                <a:ea typeface="Arial" charset="0"/>
                <a:cs typeface="Arial" charset="0"/>
              </a:rPr>
              <a:t>of children (aged </a:t>
            </a:r>
            <a:r>
              <a:rPr lang="en-US" sz="1400" b="1" dirty="0" smtClean="0">
                <a:solidFill>
                  <a:schemeClr val="bg1"/>
                </a:solidFill>
                <a:latin typeface="Arial" charset="0"/>
                <a:ea typeface="Arial" charset="0"/>
                <a:cs typeface="Arial" charset="0"/>
              </a:rPr>
              <a:t>0—14) </a:t>
            </a:r>
            <a:r>
              <a:rPr lang="en-US" sz="1400" b="1" dirty="0">
                <a:solidFill>
                  <a:schemeClr val="bg1"/>
                </a:solidFill>
                <a:latin typeface="Arial" charset="0"/>
                <a:ea typeface="Arial" charset="0"/>
                <a:cs typeface="Arial" charset="0"/>
              </a:rPr>
              <a:t>living with HIV receiving antiretroviral therapy (ART), </a:t>
            </a:r>
            <a:endParaRPr lang="en-US" sz="1400" b="1" dirty="0" smtClean="0">
              <a:solidFill>
                <a:schemeClr val="bg1"/>
              </a:solidFill>
              <a:latin typeface="Arial" charset="0"/>
              <a:ea typeface="Arial" charset="0"/>
              <a:cs typeface="Arial" charset="0"/>
            </a:endParaRPr>
          </a:p>
          <a:p>
            <a:pPr algn="ctr">
              <a:defRPr sz="1600" b="1" i="0" u="none" strike="noStrike" kern="1200" cap="none" spc="0" normalizeH="0" baseline="0">
                <a:solidFill>
                  <a:srgbClr val="636466">
                    <a:lumMod val="50000"/>
                    <a:lumOff val="50000"/>
                  </a:srgbClr>
                </a:solidFill>
                <a:latin typeface="+mj-lt"/>
                <a:ea typeface="+mj-ea"/>
                <a:cs typeface="+mj-cs"/>
              </a:defRPr>
            </a:pPr>
            <a:r>
              <a:rPr lang="en-US" sz="1400" b="1" dirty="0" smtClean="0">
                <a:solidFill>
                  <a:schemeClr val="bg1"/>
                </a:solidFill>
                <a:latin typeface="Arial" charset="0"/>
                <a:ea typeface="Arial" charset="0"/>
                <a:cs typeface="Arial" charset="0"/>
              </a:rPr>
              <a:t>by </a:t>
            </a:r>
            <a:r>
              <a:rPr lang="en-US" sz="1400" b="1" dirty="0">
                <a:solidFill>
                  <a:schemeClr val="bg1"/>
                </a:solidFill>
                <a:latin typeface="Arial" charset="0"/>
                <a:ea typeface="Arial" charset="0"/>
                <a:cs typeface="Arial" charset="0"/>
              </a:rPr>
              <a:t>African geographic region, 2010-2016</a:t>
            </a:r>
          </a:p>
          <a:p>
            <a:pPr algn="ctr">
              <a:defRPr sz="1600" b="1" i="0" u="none" strike="noStrike" kern="1200" cap="none" spc="0" normalizeH="0" baseline="0">
                <a:solidFill>
                  <a:srgbClr val="636466">
                    <a:lumMod val="50000"/>
                    <a:lumOff val="50000"/>
                  </a:srgbClr>
                </a:solidFill>
                <a:latin typeface="+mj-lt"/>
                <a:ea typeface="+mj-ea"/>
                <a:cs typeface="+mj-cs"/>
              </a:defRPr>
            </a:pPr>
            <a:endParaRPr lang="en-US" sz="2400" b="1" dirty="0">
              <a:solidFill>
                <a:schemeClr val="bg1"/>
              </a:solidFill>
              <a:latin typeface="Univers LT Std 55 Roman" charset="0"/>
              <a:ea typeface="Univers LT Std 55 Roman" charset="0"/>
              <a:cs typeface="Univers LT Std 55 Roman" charset="0"/>
            </a:endParaRPr>
          </a:p>
        </p:txBody>
      </p:sp>
      <p:graphicFrame>
        <p:nvGraphicFramePr>
          <p:cNvPr id="8" name="Chart 7">
            <a:extLst>
              <a:ext uri="{FF2B5EF4-FFF2-40B4-BE49-F238E27FC236}">
                <a16:creationId xmlns:lc="http://schemas.openxmlformats.org/drawingml/2006/lockedCanvas" xmlns="" xmlns:a16="http://schemas.microsoft.com/office/drawing/2014/main" xmlns:xdr="http://schemas.openxmlformats.org/drawingml/2006/spreadsheetDrawing" id="{D0E77AEF-7BFD-4835-85E2-A2B8A56B2169}"/>
              </a:ext>
            </a:extLst>
          </p:cNvPr>
          <p:cNvGraphicFramePr>
            <a:graphicFrameLocks/>
          </p:cNvGraphicFramePr>
          <p:nvPr>
            <p:extLst>
              <p:ext uri="{D42A27DB-BD31-4B8C-83A1-F6EECF244321}">
                <p14:modId xmlns:p14="http://schemas.microsoft.com/office/powerpoint/2010/main" val="411902736"/>
              </p:ext>
            </p:extLst>
          </p:nvPr>
        </p:nvGraphicFramePr>
        <p:xfrm>
          <a:off x="1212056" y="1839046"/>
          <a:ext cx="9767887" cy="445507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70449" y="6475838"/>
            <a:ext cx="6403067" cy="2308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UNAIDS/UNICEF/WHO Global AIDS Response Progress Reporting and UNAIDS 2017 estimates</a:t>
            </a:r>
            <a:endParaRPr lang="en-US" sz="900" dirty="0">
              <a:solidFill>
                <a:srgbClr val="636466"/>
              </a:solidFill>
              <a:latin typeface="Univers LT Std 55"/>
              <a:cs typeface="Univers LT Std 55"/>
            </a:endParaRPr>
          </a:p>
        </p:txBody>
      </p:sp>
    </p:spTree>
    <p:extLst>
      <p:ext uri="{BB962C8B-B14F-4D97-AF65-F5344CB8AC3E}">
        <p14:creationId xmlns:p14="http://schemas.microsoft.com/office/powerpoint/2010/main" val="1102679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270449" y="6475838"/>
            <a:ext cx="7649869" cy="507831"/>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UNAIDS/UNICEF/WHO Global AIDS Response Reporting and UNAIDS 2017 estimates</a:t>
            </a:r>
          </a:p>
          <a:p>
            <a:pPr defTabSz="685800"/>
            <a:r>
              <a:rPr lang="en-US" sz="900" dirty="0" smtClean="0">
                <a:solidFill>
                  <a:srgbClr val="636466"/>
                </a:solidFill>
                <a:latin typeface="Univers LT Std 55"/>
                <a:cs typeface="Univers LT Std 55"/>
              </a:rPr>
              <a:t>Note: </a:t>
            </a:r>
            <a:r>
              <a:rPr lang="en-US" sz="900" dirty="0">
                <a:solidFill>
                  <a:srgbClr val="636466"/>
                </a:solidFill>
                <a:latin typeface="Univers LT Std 55"/>
                <a:cs typeface="Univers LT Std 55"/>
              </a:rPr>
              <a:t>Data </a:t>
            </a:r>
            <a:r>
              <a:rPr lang="en-US" sz="900" dirty="0" smtClean="0">
                <a:solidFill>
                  <a:srgbClr val="636466"/>
                </a:solidFill>
                <a:latin typeface="Univers LT Std 55"/>
                <a:cs typeface="Univers LT Std 55"/>
              </a:rPr>
              <a:t>not available for North </a:t>
            </a:r>
            <a:r>
              <a:rPr lang="en-US" sz="900" dirty="0" smtClean="0">
                <a:solidFill>
                  <a:srgbClr val="636466"/>
                </a:solidFill>
                <a:latin typeface="Univers LT Std 55"/>
                <a:cs typeface="Univers LT Std 55"/>
              </a:rPr>
              <a:t>Ameri</a:t>
            </a:r>
            <a:r>
              <a:rPr lang="en-US" sz="900" dirty="0" smtClean="0">
                <a:solidFill>
                  <a:srgbClr val="636466"/>
                </a:solidFill>
                <a:latin typeface="Univers LT Std 55 Roman" charset="0"/>
                <a:ea typeface="Univers LT Std 55 Roman" charset="0"/>
                <a:cs typeface="Univers LT Std 55 Roman" charset="0"/>
              </a:rPr>
              <a:t>ca. </a:t>
            </a:r>
            <a:r>
              <a:rPr lang="en-US" sz="900" dirty="0">
                <a:latin typeface="Univers LT Std 55 Roman" charset="0"/>
                <a:ea typeface="Univers LT Std 55 Roman" charset="0"/>
                <a:cs typeface="Univers LT Std 55 Roman" charset="0"/>
              </a:rPr>
              <a:t>In Western Europe, 13 of 28 countries reported early infant diagnosis.</a:t>
            </a:r>
          </a:p>
          <a:p>
            <a:pPr defTabSz="685800"/>
            <a:endParaRPr lang="en-US" sz="900" dirty="0">
              <a:solidFill>
                <a:srgbClr val="636466"/>
              </a:solidFill>
              <a:latin typeface="Univers LT Std 55"/>
              <a:cs typeface="Univers LT Std 55"/>
            </a:endParaRPr>
          </a:p>
        </p:txBody>
      </p:sp>
      <p:sp>
        <p:nvSpPr>
          <p:cNvPr id="5" name="TextBox 4"/>
          <p:cNvSpPr txBox="1"/>
          <p:nvPr/>
        </p:nvSpPr>
        <p:spPr>
          <a:xfrm>
            <a:off x="548747" y="-15766"/>
            <a:ext cx="10999222" cy="2092881"/>
          </a:xfrm>
          <a:prstGeom prst="rect">
            <a:avLst/>
          </a:prstGeom>
          <a:noFill/>
        </p:spPr>
        <p:txBody>
          <a:bodyPr wrap="square" rtlCol="0">
            <a:spAutoFit/>
          </a:bodyPr>
          <a:lstStyle/>
          <a:p>
            <a:pPr algn="ctr">
              <a:defRPr sz="1600" b="1" i="0" u="none" strike="noStrike" kern="1200" cap="none"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Less than half of HIV-exposed babies were tested for HIV within 2 months of life</a:t>
            </a:r>
          </a:p>
          <a:p>
            <a:pPr algn="ctr">
              <a:defRPr sz="1600" b="1" i="0" u="none" strike="noStrike" kern="1200" cap="none" spc="0" normalizeH="0" baseline="0">
                <a:solidFill>
                  <a:srgbClr val="636466">
                    <a:lumMod val="50000"/>
                    <a:lumOff val="50000"/>
                  </a:srgbClr>
                </a:solidFill>
                <a:latin typeface="+mj-lt"/>
                <a:ea typeface="+mj-ea"/>
                <a:cs typeface="+mj-cs"/>
              </a:defRPr>
            </a:pPr>
            <a:endParaRPr lang="en-US" sz="1400" b="1" dirty="0">
              <a:solidFill>
                <a:schemeClr val="bg1"/>
              </a:solidFill>
              <a:latin typeface="Arial" charset="0"/>
              <a:ea typeface="Arial" charset="0"/>
              <a:cs typeface="Arial" charset="0"/>
            </a:endParaRPr>
          </a:p>
          <a:p>
            <a:pPr algn="ctr">
              <a:defRPr sz="1600" b="1" i="0" u="none" strike="noStrike" kern="1200" cap="none" spc="0" normalizeH="0" baseline="0">
                <a:solidFill>
                  <a:srgbClr val="636466">
                    <a:lumMod val="50000"/>
                    <a:lumOff val="50000"/>
                  </a:srgbClr>
                </a:solidFill>
                <a:latin typeface="+mj-lt"/>
                <a:ea typeface="+mj-ea"/>
                <a:cs typeface="+mj-cs"/>
              </a:defRPr>
            </a:pPr>
            <a:r>
              <a:rPr lang="en-US" sz="1400" b="1" dirty="0" smtClean="0">
                <a:solidFill>
                  <a:schemeClr val="bg1"/>
                </a:solidFill>
                <a:latin typeface="Arial" charset="0"/>
                <a:ea typeface="Arial" charset="0"/>
                <a:cs typeface="Arial" charset="0"/>
              </a:rPr>
              <a:t>Percentage </a:t>
            </a:r>
            <a:r>
              <a:rPr lang="en-US" sz="1400" b="1" dirty="0">
                <a:solidFill>
                  <a:schemeClr val="bg1"/>
                </a:solidFill>
                <a:latin typeface="Arial" charset="0"/>
                <a:ea typeface="Arial" charset="0"/>
                <a:cs typeface="Arial" charset="0"/>
              </a:rPr>
              <a:t>of infants born to pregnant women living with HIV receiving a </a:t>
            </a:r>
            <a:r>
              <a:rPr lang="en-US" sz="1400" b="1" dirty="0" err="1">
                <a:solidFill>
                  <a:schemeClr val="bg1"/>
                </a:solidFill>
                <a:latin typeface="Arial" charset="0"/>
                <a:ea typeface="Arial" charset="0"/>
                <a:cs typeface="Arial" charset="0"/>
              </a:rPr>
              <a:t>virological</a:t>
            </a:r>
            <a:r>
              <a:rPr lang="en-US" sz="1400" b="1" dirty="0">
                <a:solidFill>
                  <a:schemeClr val="bg1"/>
                </a:solidFill>
                <a:latin typeface="Arial" charset="0"/>
                <a:ea typeface="Arial" charset="0"/>
                <a:cs typeface="Arial" charset="0"/>
              </a:rPr>
              <a:t> test for HIV within 2 months of birth (early infant diagnosis), by UNICEF region, 2016</a:t>
            </a:r>
          </a:p>
          <a:p>
            <a:pPr algn="ctr">
              <a:defRPr sz="1600" b="1" i="0" u="none" strike="noStrike" kern="1200" cap="none" spc="0" normalizeH="0" baseline="0">
                <a:solidFill>
                  <a:srgbClr val="636466">
                    <a:lumMod val="50000"/>
                    <a:lumOff val="50000"/>
                  </a:srgbClr>
                </a:solidFill>
                <a:latin typeface="+mj-lt"/>
                <a:ea typeface="+mj-ea"/>
                <a:cs typeface="+mj-cs"/>
              </a:defRPr>
            </a:pPr>
            <a:endParaRPr lang="en-US" sz="2400" b="1" dirty="0">
              <a:solidFill>
                <a:schemeClr val="bg1"/>
              </a:solidFill>
              <a:latin typeface="Univers LT Std 55 Roman" charset="0"/>
              <a:ea typeface="Univers LT Std 55 Roman" charset="0"/>
              <a:cs typeface="Univers LT Std 55 Roman" charset="0"/>
            </a:endParaRPr>
          </a:p>
        </p:txBody>
      </p:sp>
      <p:graphicFrame>
        <p:nvGraphicFramePr>
          <p:cNvPr id="8" name="Chart 7">
            <a:extLst>
              <a:ext uri="{FF2B5EF4-FFF2-40B4-BE49-F238E27FC236}">
                <a16:creationId xmlns:lc="http://schemas.openxmlformats.org/drawingml/2006/lockedCanvas" xmlns="" xmlns:a16="http://schemas.microsoft.com/office/drawing/2014/main" xmlns:xdr="http://schemas.openxmlformats.org/drawingml/2006/spreadsheetDrawing" id="{00000000-0008-0000-1900-000002000000}"/>
              </a:ext>
            </a:extLst>
          </p:cNvPr>
          <p:cNvGraphicFramePr>
            <a:graphicFrameLocks/>
          </p:cNvGraphicFramePr>
          <p:nvPr>
            <p:extLst>
              <p:ext uri="{D42A27DB-BD31-4B8C-83A1-F6EECF244321}">
                <p14:modId xmlns:p14="http://schemas.microsoft.com/office/powerpoint/2010/main" val="1768578486"/>
              </p:ext>
            </p:extLst>
          </p:nvPr>
        </p:nvGraphicFramePr>
        <p:xfrm>
          <a:off x="842719" y="1884530"/>
          <a:ext cx="10411279" cy="43641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01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04035" y="495961"/>
            <a:ext cx="9388309" cy="707886"/>
          </a:xfrm>
          <a:prstGeom prst="rect">
            <a:avLst/>
          </a:prstGeom>
          <a:noFill/>
        </p:spPr>
        <p:txBody>
          <a:bodyPr wrap="square" rtlCol="0" anchor="t" anchorCtr="0">
            <a:spAutoFit/>
          </a:bodyPr>
          <a:lstStyle/>
          <a:p>
            <a:r>
              <a:rPr lang="en-US" sz="4000" b="1" dirty="0" smtClean="0">
                <a:solidFill>
                  <a:srgbClr val="139CEB"/>
                </a:solidFill>
                <a:latin typeface="Arial" charset="0"/>
                <a:ea typeface="Arial" charset="0"/>
                <a:cs typeface="Arial" charset="0"/>
              </a:rPr>
              <a:t>Global targets will not be met</a:t>
            </a:r>
            <a:endParaRPr lang="en-US" sz="4000" b="1" dirty="0">
              <a:solidFill>
                <a:srgbClr val="139CEB"/>
              </a:solidFill>
              <a:latin typeface="Arial" charset="0"/>
              <a:ea typeface="Arial" charset="0"/>
              <a:cs typeface="Arial" charset="0"/>
            </a:endParaRPr>
          </a:p>
        </p:txBody>
      </p:sp>
      <p:sp>
        <p:nvSpPr>
          <p:cNvPr id="9" name="TextBox 8"/>
          <p:cNvSpPr txBox="1"/>
          <p:nvPr/>
        </p:nvSpPr>
        <p:spPr>
          <a:xfrm>
            <a:off x="1714500" y="2720822"/>
            <a:ext cx="8543925" cy="1631216"/>
          </a:xfrm>
          <a:prstGeom prst="rect">
            <a:avLst/>
          </a:prstGeom>
          <a:noFill/>
        </p:spPr>
        <p:txBody>
          <a:bodyPr wrap="square" rtlCol="0">
            <a:spAutoFit/>
          </a:bodyPr>
          <a:lstStyle/>
          <a:p>
            <a:r>
              <a:rPr lang="en-US" sz="2000" dirty="0" smtClean="0">
                <a:latin typeface="Arial" charset="0"/>
                <a:ea typeface="Arial" charset="0"/>
                <a:cs typeface="Arial" charset="0"/>
              </a:rPr>
              <a:t>A UNICEF analysis of UNAIDS data suggest that without accelerated action, the 2020 super-fast-track targets for eliminating HIV transmission in children, reducing new HIV infections in adolescent girls and young women, and for increasing HIV treatment in children and adolescents living with HIV will not be met.</a:t>
            </a:r>
            <a:endParaRPr lang="en-US" sz="2000" dirty="0">
              <a:latin typeface="Arial" charset="0"/>
              <a:ea typeface="Arial" charset="0"/>
              <a:cs typeface="Arial" charset="0"/>
            </a:endParaRPr>
          </a:p>
        </p:txBody>
      </p:sp>
      <p:sp>
        <p:nvSpPr>
          <p:cNvPr id="3" name="Rectangle 2"/>
          <p:cNvSpPr/>
          <p:nvPr/>
        </p:nvSpPr>
        <p:spPr>
          <a:xfrm>
            <a:off x="642471" y="283883"/>
            <a:ext cx="776941" cy="776941"/>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4546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04035" y="495961"/>
            <a:ext cx="9388309" cy="1323439"/>
          </a:xfrm>
          <a:prstGeom prst="rect">
            <a:avLst/>
          </a:prstGeom>
          <a:noFill/>
        </p:spPr>
        <p:txBody>
          <a:bodyPr wrap="square" rtlCol="0" anchor="t" anchorCtr="0">
            <a:spAutoFit/>
          </a:bodyPr>
          <a:lstStyle/>
          <a:p>
            <a:r>
              <a:rPr lang="en-US" sz="4000" b="1" dirty="0" smtClean="0">
                <a:solidFill>
                  <a:srgbClr val="139CEB"/>
                </a:solidFill>
                <a:latin typeface="Arial" charset="0"/>
                <a:ea typeface="Arial" charset="0"/>
                <a:cs typeface="Arial" charset="0"/>
              </a:rPr>
              <a:t>Global summary of HIV epidemic among adolescents (10–19), 2016</a:t>
            </a:r>
            <a:endParaRPr lang="en-US" sz="4000" b="1" dirty="0">
              <a:solidFill>
                <a:srgbClr val="139CEB"/>
              </a:solidFill>
              <a:latin typeface="Arial" charset="0"/>
              <a:ea typeface="Arial" charset="0"/>
              <a:cs typeface="Arial" charset="0"/>
            </a:endParaRPr>
          </a:p>
        </p:txBody>
      </p:sp>
      <p:sp>
        <p:nvSpPr>
          <p:cNvPr id="3" name="Rectangle 2"/>
          <p:cNvSpPr/>
          <p:nvPr/>
        </p:nvSpPr>
        <p:spPr>
          <a:xfrm>
            <a:off x="642471" y="283883"/>
            <a:ext cx="776941" cy="776941"/>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983009147"/>
              </p:ext>
            </p:extLst>
          </p:nvPr>
        </p:nvGraphicFramePr>
        <p:xfrm>
          <a:off x="2895600" y="2305050"/>
          <a:ext cx="6400800" cy="2247900"/>
        </p:xfrm>
        <a:graphic>
          <a:graphicData uri="http://schemas.openxmlformats.org/drawingml/2006/table">
            <a:tbl>
              <a:tblPr>
                <a:tableStyleId>{5C22544A-7EE6-4342-B048-85BDC9FD1C3A}</a:tableStyleId>
              </a:tblPr>
              <a:tblGrid>
                <a:gridCol w="1590675"/>
                <a:gridCol w="1104900"/>
                <a:gridCol w="1104900"/>
                <a:gridCol w="990600"/>
                <a:gridCol w="1609725"/>
              </a:tblGrid>
              <a:tr h="203200">
                <a:tc>
                  <a:txBody>
                    <a:bodyPr/>
                    <a:lstStyle/>
                    <a:p>
                      <a:pPr algn="ctr" fontAlgn="b"/>
                      <a:r>
                        <a:rPr lang="sk-SK" sz="1200" u="none" strike="noStrike" dirty="0">
                          <a:effectLst/>
                        </a:rPr>
                        <a:t> </a:t>
                      </a:r>
                      <a:endParaRPr lang="sk-SK" sz="1200" b="0" i="1" u="none" strike="noStrike" dirty="0">
                        <a:solidFill>
                          <a:srgbClr val="000000"/>
                        </a:solidFill>
                        <a:effectLst/>
                        <a:latin typeface="Calibri Light" charset="0"/>
                      </a:endParaRPr>
                    </a:p>
                  </a:txBody>
                  <a:tcPr marL="12700" marR="12700" marT="12700" marB="0" anchor="b">
                    <a:solidFill>
                      <a:schemeClr val="bg1"/>
                    </a:solidFill>
                  </a:tcPr>
                </a:tc>
                <a:tc gridSpan="3">
                  <a:txBody>
                    <a:bodyPr/>
                    <a:lstStyle/>
                    <a:p>
                      <a:pPr algn="ctr" fontAlgn="b"/>
                      <a:r>
                        <a:rPr lang="en-US" sz="1200" u="none" strike="noStrike">
                          <a:effectLst/>
                        </a:rPr>
                        <a:t>Global</a:t>
                      </a:r>
                      <a:endParaRPr lang="en-US" sz="1200" b="0" i="1" u="none" strike="noStrike">
                        <a:solidFill>
                          <a:srgbClr val="000000"/>
                        </a:solidFill>
                        <a:effectLst/>
                        <a:latin typeface="Calibri Light" charset="0"/>
                      </a:endParaRPr>
                    </a:p>
                  </a:txBody>
                  <a:tcPr marL="12700" marR="12700" marT="12700" marB="0" anchor="b">
                    <a:solidFill>
                      <a:schemeClr val="bg1"/>
                    </a:solidFill>
                  </a:tcPr>
                </a:tc>
                <a:tc hMerge="1">
                  <a:txBody>
                    <a:bodyPr/>
                    <a:lstStyle/>
                    <a:p>
                      <a:endParaRPr lang="en-US"/>
                    </a:p>
                  </a:txBody>
                  <a:tcPr/>
                </a:tc>
                <a:tc hMerge="1">
                  <a:txBody>
                    <a:bodyPr/>
                    <a:lstStyle/>
                    <a:p>
                      <a:endParaRPr lang="en-US"/>
                    </a:p>
                  </a:txBody>
                  <a:tcPr/>
                </a:tc>
                <a:tc>
                  <a:txBody>
                    <a:bodyPr/>
                    <a:lstStyle/>
                    <a:p>
                      <a:pPr algn="ctr" fontAlgn="b"/>
                      <a:r>
                        <a:rPr lang="en-US" sz="1200" u="none" strike="noStrike" dirty="0">
                          <a:effectLst/>
                        </a:rPr>
                        <a:t>Sub-Saharan Africa </a:t>
                      </a:r>
                      <a:endParaRPr lang="en-US" sz="1200" b="0" i="1" u="none" strike="noStrike" dirty="0">
                        <a:solidFill>
                          <a:srgbClr val="000000"/>
                        </a:solidFill>
                        <a:effectLst/>
                        <a:latin typeface="Calibri Light" charset="0"/>
                      </a:endParaRPr>
                    </a:p>
                  </a:txBody>
                  <a:tcPr marL="12700" marR="12700" marT="12700" marB="0" anchor="b">
                    <a:solidFill>
                      <a:schemeClr val="bg1"/>
                    </a:solidFill>
                  </a:tcPr>
                </a:tc>
              </a:tr>
              <a:tr h="215900">
                <a:tc>
                  <a:txBody>
                    <a:bodyPr/>
                    <a:lstStyle/>
                    <a:p>
                      <a:pPr algn="l" fontAlgn="b"/>
                      <a:r>
                        <a:rPr lang="sk-SK" sz="1200" u="none" strike="noStrike">
                          <a:effectLst/>
                        </a:rPr>
                        <a:t> </a:t>
                      </a:r>
                      <a:endParaRPr lang="sk-SK" sz="1200" b="0" i="1" u="none" strike="noStrike">
                        <a:solidFill>
                          <a:srgbClr val="000000"/>
                        </a:solidFill>
                        <a:effectLst/>
                        <a:latin typeface="Calibri Light" charset="0"/>
                      </a:endParaRPr>
                    </a:p>
                  </a:txBody>
                  <a:tcPr marL="12700" marR="12700" marT="12700" marB="0" anchor="b"/>
                </a:tc>
                <a:tc>
                  <a:txBody>
                    <a:bodyPr/>
                    <a:lstStyle/>
                    <a:p>
                      <a:pPr algn="ctr" fontAlgn="b"/>
                      <a:r>
                        <a:rPr lang="en-US" sz="1200" u="none" strike="noStrike">
                          <a:effectLst/>
                        </a:rPr>
                        <a:t>Total</a:t>
                      </a:r>
                      <a:endParaRPr lang="en-US" sz="1200" b="0" i="1" u="none" strike="noStrike">
                        <a:solidFill>
                          <a:srgbClr val="000000"/>
                        </a:solidFill>
                        <a:effectLst/>
                        <a:latin typeface="Calibri Light" charset="0"/>
                      </a:endParaRPr>
                    </a:p>
                  </a:txBody>
                  <a:tcPr marL="12700" marR="12700" marT="12700" marB="0" anchor="b"/>
                </a:tc>
                <a:tc>
                  <a:txBody>
                    <a:bodyPr/>
                    <a:lstStyle/>
                    <a:p>
                      <a:pPr algn="ctr" fontAlgn="b"/>
                      <a:r>
                        <a:rPr lang="en-US" sz="1200" u="none" strike="noStrike">
                          <a:effectLst/>
                        </a:rPr>
                        <a:t>Female</a:t>
                      </a:r>
                      <a:endParaRPr lang="en-US" sz="1200" b="0" i="1" u="none" strike="noStrike">
                        <a:solidFill>
                          <a:srgbClr val="000000"/>
                        </a:solidFill>
                        <a:effectLst/>
                        <a:latin typeface="Calibri Light" charset="0"/>
                      </a:endParaRPr>
                    </a:p>
                  </a:txBody>
                  <a:tcPr marL="12700" marR="12700" marT="12700" marB="0" anchor="b"/>
                </a:tc>
                <a:tc>
                  <a:txBody>
                    <a:bodyPr/>
                    <a:lstStyle/>
                    <a:p>
                      <a:pPr algn="ctr" fontAlgn="b"/>
                      <a:r>
                        <a:rPr lang="en-US" sz="1200" u="none" strike="noStrike" dirty="0">
                          <a:effectLst/>
                        </a:rPr>
                        <a:t>Male</a:t>
                      </a:r>
                      <a:endParaRPr lang="en-US" sz="1200" b="0" i="1" u="none" strike="noStrike" dirty="0">
                        <a:solidFill>
                          <a:srgbClr val="000000"/>
                        </a:solidFill>
                        <a:effectLst/>
                        <a:latin typeface="Calibri Light" charset="0"/>
                      </a:endParaRPr>
                    </a:p>
                  </a:txBody>
                  <a:tcPr marL="12700" marR="12700" marT="12700" marB="0" anchor="b"/>
                </a:tc>
                <a:tc>
                  <a:txBody>
                    <a:bodyPr/>
                    <a:lstStyle/>
                    <a:p>
                      <a:pPr algn="ctr" fontAlgn="b"/>
                      <a:r>
                        <a:rPr lang="en-US" sz="1200" u="none" strike="noStrike" dirty="0">
                          <a:effectLst/>
                        </a:rPr>
                        <a:t>(% of Global)</a:t>
                      </a:r>
                      <a:endParaRPr lang="en-US" sz="1200" b="0" i="1" u="none" strike="noStrike" dirty="0">
                        <a:solidFill>
                          <a:srgbClr val="000000"/>
                        </a:solidFill>
                        <a:effectLst/>
                        <a:latin typeface="Calibri Light" charset="0"/>
                      </a:endParaRPr>
                    </a:p>
                  </a:txBody>
                  <a:tcPr marL="12700" marR="12700" marT="12700" marB="0" anchor="b"/>
                </a:tc>
              </a:tr>
              <a:tr h="609600">
                <a:tc>
                  <a:txBody>
                    <a:bodyPr/>
                    <a:lstStyle/>
                    <a:p>
                      <a:pPr algn="l" fontAlgn="b"/>
                      <a:r>
                        <a:rPr lang="en-US" sz="1200" u="none" strike="noStrike" dirty="0">
                          <a:effectLst/>
                        </a:rPr>
                        <a:t>Estimated number of adolescents 10-19 living with HIV</a:t>
                      </a:r>
                      <a:endParaRPr lang="en-US" sz="1200" b="0" i="0" u="none" strike="noStrike" dirty="0">
                        <a:solidFill>
                          <a:srgbClr val="000000"/>
                        </a:solidFill>
                        <a:effectLst/>
                        <a:latin typeface="Calibri Light" charset="0"/>
                      </a:endParaRPr>
                    </a:p>
                  </a:txBody>
                  <a:tcPr marL="12700" marR="12700" marT="12700" marB="0" anchor="b">
                    <a:solidFill>
                      <a:schemeClr val="bg1"/>
                    </a:solidFill>
                  </a:tcPr>
                </a:tc>
                <a:tc>
                  <a:txBody>
                    <a:bodyPr/>
                    <a:lstStyle/>
                    <a:p>
                      <a:pPr algn="ctr" fontAlgn="ctr"/>
                      <a:r>
                        <a:rPr lang="en-US" sz="1200" u="none" strike="noStrike" dirty="0">
                          <a:effectLst/>
                        </a:rPr>
                        <a:t>2,100,000</a:t>
                      </a:r>
                      <a:endParaRPr lang="en-US" sz="1200" b="0" i="0" u="none" strike="noStrike" dirty="0">
                        <a:solidFill>
                          <a:srgbClr val="000000"/>
                        </a:solidFill>
                        <a:effectLst/>
                        <a:latin typeface="Calibri Light" charset="0"/>
                      </a:endParaRPr>
                    </a:p>
                  </a:txBody>
                  <a:tcPr marL="12700" marR="12700" marT="12700" marB="0" anchor="ctr">
                    <a:solidFill>
                      <a:schemeClr val="bg1"/>
                    </a:solidFill>
                  </a:tcPr>
                </a:tc>
                <a:tc>
                  <a:txBody>
                    <a:bodyPr/>
                    <a:lstStyle/>
                    <a:p>
                      <a:pPr algn="ctr" fontAlgn="ctr"/>
                      <a:r>
                        <a:rPr lang="en-US" sz="1200" u="none" strike="noStrike" dirty="0">
                          <a:effectLst/>
                        </a:rPr>
                        <a:t>1,200,000</a:t>
                      </a:r>
                      <a:endParaRPr lang="en-US" sz="1200" b="0" i="0" u="none" strike="noStrike" dirty="0">
                        <a:solidFill>
                          <a:srgbClr val="000000"/>
                        </a:solidFill>
                        <a:effectLst/>
                        <a:latin typeface="Calibri Light" charset="0"/>
                      </a:endParaRPr>
                    </a:p>
                  </a:txBody>
                  <a:tcPr marL="12700" marR="12700" marT="12700" marB="0" anchor="ctr">
                    <a:solidFill>
                      <a:schemeClr val="bg1"/>
                    </a:solidFill>
                  </a:tcPr>
                </a:tc>
                <a:tc>
                  <a:txBody>
                    <a:bodyPr/>
                    <a:lstStyle/>
                    <a:p>
                      <a:pPr algn="ctr" fontAlgn="ctr"/>
                      <a:r>
                        <a:rPr lang="en-US" sz="1200" u="none" strike="noStrike" dirty="0">
                          <a:effectLst/>
                        </a:rPr>
                        <a:t>900,000</a:t>
                      </a:r>
                      <a:endParaRPr lang="en-US" sz="1200" b="0" i="0" u="none" strike="noStrike" dirty="0">
                        <a:solidFill>
                          <a:srgbClr val="000000"/>
                        </a:solidFill>
                        <a:effectLst/>
                        <a:latin typeface="Calibri Light" charset="0"/>
                      </a:endParaRPr>
                    </a:p>
                  </a:txBody>
                  <a:tcPr marL="12700" marR="12700" marT="12700" marB="0" anchor="ctr">
                    <a:solidFill>
                      <a:schemeClr val="bg1"/>
                    </a:solidFill>
                  </a:tcPr>
                </a:tc>
                <a:tc>
                  <a:txBody>
                    <a:bodyPr/>
                    <a:lstStyle/>
                    <a:p>
                      <a:pPr algn="ctr" fontAlgn="ctr"/>
                      <a:r>
                        <a:rPr lang="it-IT" sz="1200" u="none" strike="noStrike" dirty="0">
                          <a:effectLst/>
                        </a:rPr>
                        <a:t>84%</a:t>
                      </a:r>
                      <a:endParaRPr lang="it-IT" sz="1200" b="0" i="0" u="none" strike="noStrike" dirty="0">
                        <a:solidFill>
                          <a:srgbClr val="000000"/>
                        </a:solidFill>
                        <a:effectLst/>
                        <a:latin typeface="Calibri Light" charset="0"/>
                      </a:endParaRPr>
                    </a:p>
                  </a:txBody>
                  <a:tcPr marL="12700" marR="12700" marT="12700" marB="0" anchor="ctr">
                    <a:solidFill>
                      <a:schemeClr val="bg1"/>
                    </a:solidFill>
                  </a:tcPr>
                </a:tc>
              </a:tr>
              <a:tr h="609600">
                <a:tc>
                  <a:txBody>
                    <a:bodyPr/>
                    <a:lstStyle/>
                    <a:p>
                      <a:pPr algn="l" fontAlgn="b"/>
                      <a:r>
                        <a:rPr lang="en-US" sz="1200" u="none" strike="noStrike" dirty="0">
                          <a:effectLst/>
                        </a:rPr>
                        <a:t>Estimated number of adolescents 15-19 newly infected with HIV</a:t>
                      </a:r>
                      <a:endParaRPr lang="en-US" sz="1200" b="0" i="0" u="none" strike="noStrike" dirty="0">
                        <a:solidFill>
                          <a:srgbClr val="000000"/>
                        </a:solidFill>
                        <a:effectLst/>
                        <a:latin typeface="Calibri Light" charset="0"/>
                      </a:endParaRPr>
                    </a:p>
                  </a:txBody>
                  <a:tcPr marL="12700" marR="12700" marT="12700" marB="0" anchor="b"/>
                </a:tc>
                <a:tc>
                  <a:txBody>
                    <a:bodyPr/>
                    <a:lstStyle/>
                    <a:p>
                      <a:pPr algn="ctr" fontAlgn="ctr"/>
                      <a:r>
                        <a:rPr lang="en-US" sz="1200" u="none" strike="noStrike" dirty="0">
                          <a:effectLst/>
                        </a:rPr>
                        <a:t>260,000</a:t>
                      </a:r>
                      <a:endParaRPr lang="en-US" sz="1200" b="0" i="0" u="none" strike="noStrike" dirty="0">
                        <a:solidFill>
                          <a:srgbClr val="000000"/>
                        </a:solidFill>
                        <a:effectLst/>
                        <a:latin typeface="Calibri Light" charset="0"/>
                      </a:endParaRPr>
                    </a:p>
                  </a:txBody>
                  <a:tcPr marL="12700" marR="12700" marT="12700" marB="0" anchor="ctr"/>
                </a:tc>
                <a:tc>
                  <a:txBody>
                    <a:bodyPr/>
                    <a:lstStyle/>
                    <a:p>
                      <a:pPr algn="ctr" fontAlgn="ctr"/>
                      <a:r>
                        <a:rPr lang="en-US" sz="1200" u="none" strike="noStrike">
                          <a:effectLst/>
                        </a:rPr>
                        <a:t>170,000</a:t>
                      </a:r>
                      <a:endParaRPr lang="en-US" sz="1200" b="0" i="0" u="none" strike="noStrike">
                        <a:solidFill>
                          <a:srgbClr val="000000"/>
                        </a:solidFill>
                        <a:effectLst/>
                        <a:latin typeface="Calibri Light" charset="0"/>
                      </a:endParaRPr>
                    </a:p>
                  </a:txBody>
                  <a:tcPr marL="12700" marR="12700" marT="12700" marB="0" anchor="ctr"/>
                </a:tc>
                <a:tc>
                  <a:txBody>
                    <a:bodyPr/>
                    <a:lstStyle/>
                    <a:p>
                      <a:pPr algn="ctr" fontAlgn="ctr"/>
                      <a:r>
                        <a:rPr lang="en-US" sz="1200" u="none" strike="noStrike" dirty="0">
                          <a:effectLst/>
                        </a:rPr>
                        <a:t>86,000</a:t>
                      </a:r>
                      <a:endParaRPr lang="en-US" sz="1200" b="0" i="0" u="none" strike="noStrike" dirty="0">
                        <a:solidFill>
                          <a:srgbClr val="000000"/>
                        </a:solidFill>
                        <a:effectLst/>
                        <a:latin typeface="Calibri Light" charset="0"/>
                      </a:endParaRPr>
                    </a:p>
                  </a:txBody>
                  <a:tcPr marL="12700" marR="12700" marT="12700" marB="0" anchor="ctr"/>
                </a:tc>
                <a:tc>
                  <a:txBody>
                    <a:bodyPr/>
                    <a:lstStyle/>
                    <a:p>
                      <a:pPr algn="ctr" fontAlgn="ctr"/>
                      <a:r>
                        <a:rPr lang="is-IS" sz="1200" u="none" strike="noStrike" dirty="0">
                          <a:effectLst/>
                        </a:rPr>
                        <a:t>73%</a:t>
                      </a:r>
                      <a:endParaRPr lang="is-IS" sz="1200" b="0" i="0" u="none" strike="noStrike" dirty="0">
                        <a:solidFill>
                          <a:srgbClr val="000000"/>
                        </a:solidFill>
                        <a:effectLst/>
                        <a:latin typeface="Calibri Light" charset="0"/>
                      </a:endParaRPr>
                    </a:p>
                  </a:txBody>
                  <a:tcPr marL="12700" marR="12700" marT="12700" marB="0" anchor="ctr"/>
                </a:tc>
              </a:tr>
              <a:tr h="609600">
                <a:tc>
                  <a:txBody>
                    <a:bodyPr/>
                    <a:lstStyle/>
                    <a:p>
                      <a:pPr algn="l" fontAlgn="b"/>
                      <a:r>
                        <a:rPr lang="en-US" sz="1200" u="none" strike="noStrike">
                          <a:effectLst/>
                        </a:rPr>
                        <a:t>Estimated number of adolescents 10-19 dying of AIDS-related causes</a:t>
                      </a:r>
                      <a:endParaRPr lang="en-US" sz="1200" b="0" i="0" u="none" strike="noStrike">
                        <a:solidFill>
                          <a:srgbClr val="000000"/>
                        </a:solidFill>
                        <a:effectLst/>
                        <a:latin typeface="Calibri Light" charset="0"/>
                      </a:endParaRPr>
                    </a:p>
                  </a:txBody>
                  <a:tcPr marL="12700" marR="12700" marT="12700" marB="0" anchor="b">
                    <a:solidFill>
                      <a:schemeClr val="bg1"/>
                    </a:solidFill>
                  </a:tcPr>
                </a:tc>
                <a:tc>
                  <a:txBody>
                    <a:bodyPr/>
                    <a:lstStyle/>
                    <a:p>
                      <a:pPr algn="ctr" fontAlgn="ctr"/>
                      <a:r>
                        <a:rPr lang="en-US" sz="1200" u="none" strike="noStrike">
                          <a:effectLst/>
                        </a:rPr>
                        <a:t>55,000</a:t>
                      </a:r>
                      <a:endParaRPr lang="en-US" sz="1200" b="0" i="0" u="none" strike="noStrike">
                        <a:solidFill>
                          <a:srgbClr val="000000"/>
                        </a:solidFill>
                        <a:effectLst/>
                        <a:latin typeface="Calibri Light" charset="0"/>
                      </a:endParaRPr>
                    </a:p>
                  </a:txBody>
                  <a:tcPr marL="12700" marR="12700" marT="12700" marB="0" anchor="ctr">
                    <a:solidFill>
                      <a:schemeClr val="bg1"/>
                    </a:solidFill>
                  </a:tcPr>
                </a:tc>
                <a:tc>
                  <a:txBody>
                    <a:bodyPr/>
                    <a:lstStyle/>
                    <a:p>
                      <a:pPr algn="ctr" fontAlgn="ctr"/>
                      <a:r>
                        <a:rPr lang="en-US" sz="1200" u="none" strike="noStrike" dirty="0">
                          <a:effectLst/>
                        </a:rPr>
                        <a:t>26,000</a:t>
                      </a:r>
                      <a:endParaRPr lang="en-US" sz="1200" b="0" i="0" u="none" strike="noStrike" dirty="0">
                        <a:solidFill>
                          <a:srgbClr val="000000"/>
                        </a:solidFill>
                        <a:effectLst/>
                        <a:latin typeface="Calibri Light" charset="0"/>
                      </a:endParaRPr>
                    </a:p>
                  </a:txBody>
                  <a:tcPr marL="12700" marR="12700" marT="12700" marB="0" anchor="ctr">
                    <a:solidFill>
                      <a:schemeClr val="bg1"/>
                    </a:solidFill>
                  </a:tcPr>
                </a:tc>
                <a:tc>
                  <a:txBody>
                    <a:bodyPr/>
                    <a:lstStyle/>
                    <a:p>
                      <a:pPr algn="ctr" fontAlgn="ctr"/>
                      <a:r>
                        <a:rPr lang="en-US" sz="1200" u="none" strike="noStrike" dirty="0">
                          <a:effectLst/>
                        </a:rPr>
                        <a:t>29,000</a:t>
                      </a:r>
                      <a:endParaRPr lang="en-US" sz="1200" b="0" i="0" u="none" strike="noStrike" dirty="0">
                        <a:solidFill>
                          <a:srgbClr val="000000"/>
                        </a:solidFill>
                        <a:effectLst/>
                        <a:latin typeface="Calibri Light" charset="0"/>
                      </a:endParaRPr>
                    </a:p>
                  </a:txBody>
                  <a:tcPr marL="12700" marR="12700" marT="12700" marB="0" anchor="ctr">
                    <a:solidFill>
                      <a:schemeClr val="bg1"/>
                    </a:solidFill>
                  </a:tcPr>
                </a:tc>
                <a:tc>
                  <a:txBody>
                    <a:bodyPr/>
                    <a:lstStyle/>
                    <a:p>
                      <a:pPr algn="ctr" fontAlgn="ctr"/>
                      <a:r>
                        <a:rPr lang="pt-BR" sz="1200" u="none" strike="noStrike" dirty="0">
                          <a:effectLst/>
                        </a:rPr>
                        <a:t>91%</a:t>
                      </a:r>
                      <a:endParaRPr lang="pt-BR" sz="1200" b="0" i="0" u="none" strike="noStrike" dirty="0">
                        <a:solidFill>
                          <a:srgbClr val="000000"/>
                        </a:solidFill>
                        <a:effectLst/>
                        <a:latin typeface="Calibri Light" charset="0"/>
                      </a:endParaRPr>
                    </a:p>
                  </a:txBody>
                  <a:tcPr marL="12700" marR="12700" marT="12700" marB="0" anchor="ctr">
                    <a:solidFill>
                      <a:schemeClr val="bg1"/>
                    </a:solidFill>
                  </a:tcPr>
                </a:tc>
              </a:tr>
            </a:tbl>
          </a:graphicData>
        </a:graphic>
      </p:graphicFrame>
    </p:spTree>
    <p:extLst>
      <p:ext uri="{BB962C8B-B14F-4D97-AF65-F5344CB8AC3E}">
        <p14:creationId xmlns:p14="http://schemas.microsoft.com/office/powerpoint/2010/main" val="1712489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58" y="1998717"/>
            <a:ext cx="2247900" cy="23749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1958" y="1706617"/>
            <a:ext cx="2540000" cy="29591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2513" y="1998717"/>
            <a:ext cx="2565400" cy="30099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8469" y="1147817"/>
            <a:ext cx="2641600" cy="4711700"/>
          </a:xfrm>
          <a:prstGeom prst="rect">
            <a:avLst/>
          </a:prstGeom>
        </p:spPr>
      </p:pic>
    </p:spTree>
    <p:extLst>
      <p:ext uri="{BB962C8B-B14F-4D97-AF65-F5344CB8AC3E}">
        <p14:creationId xmlns:p14="http://schemas.microsoft.com/office/powerpoint/2010/main" val="1349881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124" y="1851134"/>
            <a:ext cx="2171700" cy="2197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4752" y="1851134"/>
            <a:ext cx="2171700" cy="2184400"/>
          </a:xfrm>
          <a:prstGeom prst="rect">
            <a:avLst/>
          </a:prstGeom>
        </p:spPr>
      </p:pic>
    </p:spTree>
    <p:extLst>
      <p:ext uri="{BB962C8B-B14F-4D97-AF65-F5344CB8AC3E}">
        <p14:creationId xmlns:p14="http://schemas.microsoft.com/office/powerpoint/2010/main" val="343807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270449" y="6475838"/>
            <a:ext cx="6403067" cy="3693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UNAIDS 2017 estimates</a:t>
            </a:r>
          </a:p>
          <a:p>
            <a:pPr defTabSz="685800"/>
            <a:r>
              <a:rPr lang="en-US" sz="900" dirty="0" smtClean="0">
                <a:solidFill>
                  <a:srgbClr val="636466"/>
                </a:solidFill>
                <a:latin typeface="Univers LT Std 55"/>
                <a:cs typeface="Univers LT Std 55"/>
              </a:rPr>
              <a:t>.</a:t>
            </a:r>
            <a:endParaRPr lang="en-US" sz="900" dirty="0">
              <a:solidFill>
                <a:srgbClr val="636466"/>
              </a:solidFill>
              <a:latin typeface="Univers LT Std 55"/>
              <a:cs typeface="Univers LT Std 55"/>
            </a:endParaRPr>
          </a:p>
        </p:txBody>
      </p:sp>
      <p:sp>
        <p:nvSpPr>
          <p:cNvPr id="5" name="TextBox 4"/>
          <p:cNvSpPr txBox="1"/>
          <p:nvPr/>
        </p:nvSpPr>
        <p:spPr>
          <a:xfrm>
            <a:off x="596389" y="1944967"/>
            <a:ext cx="10999222" cy="707886"/>
          </a:xfrm>
          <a:prstGeom prst="rect">
            <a:avLst/>
          </a:prstGeom>
          <a:noFill/>
        </p:spPr>
        <p:txBody>
          <a:bodyPr wrap="square" rtlCol="0">
            <a:spAutoFit/>
          </a:bodyPr>
          <a:lstStyle/>
          <a:p>
            <a:pPr algn="ctr">
              <a:defRPr sz="1600" b="1" i="0" u="none" strike="noStrike" kern="1200" cap="none" spc="0" normalizeH="0" baseline="0">
                <a:solidFill>
                  <a:srgbClr val="636466">
                    <a:lumMod val="50000"/>
                    <a:lumOff val="50000"/>
                  </a:srgbClr>
                </a:solidFill>
                <a:latin typeface="+mj-lt"/>
                <a:ea typeface="+mj-ea"/>
                <a:cs typeface="+mj-cs"/>
              </a:defRPr>
            </a:pPr>
            <a:r>
              <a:rPr lang="en-US" sz="2000" dirty="0">
                <a:solidFill>
                  <a:srgbClr val="00B0F0"/>
                </a:solidFill>
                <a:latin typeface="Arial" charset="0"/>
                <a:ea typeface="Arial" charset="0"/>
                <a:cs typeface="Arial" charset="0"/>
              </a:rPr>
              <a:t>Estimated number of </a:t>
            </a:r>
            <a:r>
              <a:rPr lang="en-US" sz="2000" dirty="0" smtClean="0">
                <a:solidFill>
                  <a:srgbClr val="00B0F0"/>
                </a:solidFill>
                <a:latin typeface="Arial" charset="0"/>
                <a:ea typeface="Arial" charset="0"/>
                <a:cs typeface="Arial" charset="0"/>
              </a:rPr>
              <a:t>children, adolescents and youth living with HIV, global</a:t>
            </a:r>
            <a:r>
              <a:rPr lang="en-US" sz="2000" dirty="0">
                <a:solidFill>
                  <a:srgbClr val="00B0F0"/>
                </a:solidFill>
                <a:latin typeface="Arial" charset="0"/>
                <a:ea typeface="Arial" charset="0"/>
                <a:cs typeface="Arial" charset="0"/>
              </a:rPr>
              <a:t>, 2016</a:t>
            </a:r>
          </a:p>
          <a:p>
            <a:pPr algn="ctr">
              <a:defRPr sz="1600" b="1" i="0" u="none" strike="noStrike" kern="1200" cap="none" spc="0" normalizeH="0" baseline="0">
                <a:solidFill>
                  <a:srgbClr val="636466">
                    <a:lumMod val="50000"/>
                    <a:lumOff val="50000"/>
                  </a:srgbClr>
                </a:solidFill>
                <a:latin typeface="+mj-lt"/>
                <a:ea typeface="+mj-ea"/>
                <a:cs typeface="+mj-cs"/>
              </a:defRPr>
            </a:pPr>
            <a:endParaRPr lang="en-US" sz="2000" dirty="0">
              <a:solidFill>
                <a:srgbClr val="00B0F0"/>
              </a:solidFill>
              <a:latin typeface="Univers LT Std 55 Roman" charset="0"/>
              <a:ea typeface="Univers LT Std 55 Roman" charset="0"/>
              <a:cs typeface="Univers LT Std 55 Roman" charset="0"/>
            </a:endParaRPr>
          </a:p>
        </p:txBody>
      </p:sp>
      <p:graphicFrame>
        <p:nvGraphicFramePr>
          <p:cNvPr id="9" name="Chart 8">
            <a:extLst>
              <a:ext uri="{FF2B5EF4-FFF2-40B4-BE49-F238E27FC236}">
                <a16:creationId xmlns:xdr="http://schemas.openxmlformats.org/drawingml/2006/spreadsheetDrawing" xmlns="" xmlns:a16="http://schemas.microsoft.com/office/drawing/2014/main" xmlns:lc="http://schemas.openxmlformats.org/drawingml/2006/lockedCanvas" id="{3374F0A4-72C1-42D5-B71E-74FE7067A119}"/>
              </a:ext>
            </a:extLst>
          </p:cNvPr>
          <p:cNvGraphicFramePr>
            <a:graphicFrameLocks/>
          </p:cNvGraphicFramePr>
          <p:nvPr>
            <p:extLst/>
          </p:nvPr>
        </p:nvGraphicFramePr>
        <p:xfrm>
          <a:off x="6581395" y="2741048"/>
          <a:ext cx="5125732" cy="33957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xdr="http://schemas.openxmlformats.org/drawingml/2006/spreadsheetDrawing" xmlns="" xmlns:a16="http://schemas.microsoft.com/office/drawing/2014/main" xmlns:lc="http://schemas.openxmlformats.org/drawingml/2006/lockedCanvas" id="{5E16A72B-5E14-4098-94F0-BAC7717E68AC}"/>
              </a:ext>
            </a:extLst>
          </p:cNvPr>
          <p:cNvGraphicFramePr>
            <a:graphicFrameLocks/>
          </p:cNvGraphicFramePr>
          <p:nvPr>
            <p:extLst/>
          </p:nvPr>
        </p:nvGraphicFramePr>
        <p:xfrm>
          <a:off x="737082" y="2721922"/>
          <a:ext cx="5093481" cy="341489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596389" y="325889"/>
            <a:ext cx="10999222" cy="1077218"/>
          </a:xfrm>
          <a:prstGeom prst="rect">
            <a:avLst/>
          </a:prstGeom>
          <a:noFill/>
        </p:spPr>
        <p:txBody>
          <a:bodyPr wrap="square" rtlCol="0">
            <a:spAutoFit/>
          </a:bodyPr>
          <a:lstStyle/>
          <a:p>
            <a:pPr algn="ctr">
              <a:defRPr sz="1400" b="1" i="0" u="none" strike="noStrike" kern="1200" cap="none"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HIV risk related to gender changes throughout the life course of the child</a:t>
            </a:r>
          </a:p>
        </p:txBody>
      </p:sp>
    </p:spTree>
    <p:extLst>
      <p:ext uri="{BB962C8B-B14F-4D97-AF65-F5344CB8AC3E}">
        <p14:creationId xmlns:p14="http://schemas.microsoft.com/office/powerpoint/2010/main" val="1765809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270449" y="6475838"/>
            <a:ext cx="6403067" cy="2308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UNAIDS 2017 estimates</a:t>
            </a:r>
            <a:endParaRPr lang="en-US" sz="900" dirty="0">
              <a:solidFill>
                <a:srgbClr val="636466"/>
              </a:solidFill>
              <a:latin typeface="Univers LT Std 55"/>
              <a:cs typeface="Univers LT Std 55"/>
            </a:endParaRPr>
          </a:p>
        </p:txBody>
      </p:sp>
      <p:sp>
        <p:nvSpPr>
          <p:cNvPr id="5" name="TextBox 4"/>
          <p:cNvSpPr txBox="1"/>
          <p:nvPr/>
        </p:nvSpPr>
        <p:spPr>
          <a:xfrm>
            <a:off x="548748" y="231986"/>
            <a:ext cx="10999222" cy="1200329"/>
          </a:xfrm>
          <a:prstGeom prst="rect">
            <a:avLst/>
          </a:prstGeom>
          <a:noFill/>
        </p:spPr>
        <p:txBody>
          <a:bodyPr wrap="square" rtlCol="0">
            <a:spAutoFit/>
          </a:bodyPr>
          <a:lstStyle/>
          <a:p>
            <a:pPr algn="ctr">
              <a:defRPr sz="1440" b="1" i="0" u="none" strike="noStrike" kern="1200" cap="none" spc="0" normalizeH="0" baseline="0">
                <a:solidFill>
                  <a:srgbClr val="636466">
                    <a:lumMod val="50000"/>
                    <a:lumOff val="50000"/>
                  </a:srgbClr>
                </a:solidFill>
                <a:latin typeface="+mj-lt"/>
                <a:ea typeface="+mj-ea"/>
                <a:cs typeface="+mj-cs"/>
              </a:defRPr>
            </a:pPr>
            <a:r>
              <a:rPr lang="en-US" sz="3600" b="1" dirty="0" smtClean="0">
                <a:solidFill>
                  <a:schemeClr val="bg1"/>
                </a:solidFill>
                <a:latin typeface="Arial" charset="0"/>
                <a:ea typeface="Arial" charset="0"/>
                <a:cs typeface="Arial" charset="0"/>
              </a:rPr>
              <a:t>New </a:t>
            </a:r>
            <a:r>
              <a:rPr lang="en-US" sz="3600" b="1" dirty="0">
                <a:solidFill>
                  <a:schemeClr val="bg1"/>
                </a:solidFill>
                <a:latin typeface="Arial" charset="0"/>
                <a:ea typeface="Arial" charset="0"/>
                <a:cs typeface="Arial" charset="0"/>
              </a:rPr>
              <a:t>HIV infections </a:t>
            </a:r>
            <a:r>
              <a:rPr lang="en-US" sz="3600" b="1" dirty="0" smtClean="0">
                <a:solidFill>
                  <a:schemeClr val="bg1"/>
                </a:solidFill>
                <a:latin typeface="Arial" charset="0"/>
                <a:ea typeface="Arial" charset="0"/>
                <a:cs typeface="Arial" charset="0"/>
              </a:rPr>
              <a:t>among adolescents 15-19 not decreasing as quickly as among </a:t>
            </a:r>
            <a:r>
              <a:rPr lang="en-US" sz="3600" b="1" dirty="0">
                <a:solidFill>
                  <a:schemeClr val="bg1"/>
                </a:solidFill>
                <a:latin typeface="Arial" charset="0"/>
                <a:ea typeface="Arial" charset="0"/>
                <a:cs typeface="Arial" charset="0"/>
              </a:rPr>
              <a:t>children </a:t>
            </a:r>
            <a:r>
              <a:rPr lang="en-US" sz="3600" b="1" dirty="0" smtClean="0">
                <a:solidFill>
                  <a:schemeClr val="bg1"/>
                </a:solidFill>
                <a:latin typeface="Arial" charset="0"/>
                <a:ea typeface="Arial" charset="0"/>
                <a:cs typeface="Arial" charset="0"/>
              </a:rPr>
              <a:t>0–14</a:t>
            </a:r>
            <a:endParaRPr lang="en-US" sz="3600" b="1" dirty="0">
              <a:solidFill>
                <a:schemeClr val="bg1"/>
              </a:solidFill>
              <a:latin typeface="Arial" charset="0"/>
              <a:ea typeface="Arial" charset="0"/>
              <a:cs typeface="Arial" charset="0"/>
            </a:endParaRPr>
          </a:p>
        </p:txBody>
      </p:sp>
      <p:graphicFrame>
        <p:nvGraphicFramePr>
          <p:cNvPr id="7" name="Chart 6">
            <a:extLst>
              <a:ext uri="{FF2B5EF4-FFF2-40B4-BE49-F238E27FC236}">
                <a16:creationId xmlns:xdr="http://schemas.openxmlformats.org/drawingml/2006/spreadsheetDrawing" xmlns:a16="http://schemas.microsoft.com/office/drawing/2014/main" xmlns="" xmlns:lc="http://schemas.openxmlformats.org/drawingml/2006/lockedCanvas" id="{00000000-0008-0000-0600-000002000000}"/>
              </a:ext>
            </a:extLst>
          </p:cNvPr>
          <p:cNvGraphicFramePr>
            <a:graphicFrameLocks/>
          </p:cNvGraphicFramePr>
          <p:nvPr>
            <p:extLst/>
          </p:nvPr>
        </p:nvGraphicFramePr>
        <p:xfrm>
          <a:off x="2413416" y="1765405"/>
          <a:ext cx="7363111" cy="444083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9503190" y="3669348"/>
            <a:ext cx="1849581" cy="6140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smtClean="0">
                <a:solidFill>
                  <a:schemeClr val="accent1"/>
                </a:solidFill>
                <a:latin typeface="Univers LT Std 65 Bold"/>
              </a:rPr>
              <a:t>Adolescents 15-19</a:t>
            </a:r>
            <a:endParaRPr lang="en-US" sz="1800" dirty="0">
              <a:solidFill>
                <a:schemeClr val="accent1"/>
              </a:solidFill>
              <a:latin typeface="Univers LT Std 65 Bold"/>
            </a:endParaRPr>
          </a:p>
        </p:txBody>
      </p:sp>
      <p:sp>
        <p:nvSpPr>
          <p:cNvPr id="9" name="Title 1"/>
          <p:cNvSpPr txBox="1">
            <a:spLocks/>
          </p:cNvSpPr>
          <p:nvPr/>
        </p:nvSpPr>
        <p:spPr>
          <a:xfrm>
            <a:off x="9503190" y="4484899"/>
            <a:ext cx="1571211" cy="446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smtClean="0">
                <a:solidFill>
                  <a:srgbClr val="7030A0"/>
                </a:solidFill>
                <a:latin typeface="Univers LT Std 65 Bold"/>
              </a:rPr>
              <a:t>Children </a:t>
            </a:r>
            <a:endParaRPr lang="en-US" sz="1800" dirty="0" smtClean="0">
              <a:solidFill>
                <a:srgbClr val="7030A0"/>
              </a:solidFill>
              <a:latin typeface="Univers LT Std 65 Bold"/>
            </a:endParaRPr>
          </a:p>
          <a:p>
            <a:r>
              <a:rPr lang="en-US" sz="1800" dirty="0" smtClean="0">
                <a:solidFill>
                  <a:srgbClr val="7030A0"/>
                </a:solidFill>
                <a:latin typeface="Univers LT Std 65 Bold"/>
              </a:rPr>
              <a:t>0-14</a:t>
            </a:r>
            <a:endParaRPr lang="en-US" sz="1800" dirty="0">
              <a:solidFill>
                <a:srgbClr val="7030A0"/>
              </a:solidFill>
              <a:latin typeface="Univers LT Std 65 Bold"/>
            </a:endParaRPr>
          </a:p>
        </p:txBody>
      </p:sp>
    </p:spTree>
    <p:extLst>
      <p:ext uri="{BB962C8B-B14F-4D97-AF65-F5344CB8AC3E}">
        <p14:creationId xmlns:p14="http://schemas.microsoft.com/office/powerpoint/2010/main" val="698796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xdr="http://schemas.openxmlformats.org/drawingml/2006/spreadsheetDrawing" xmlns:a16="http://schemas.microsoft.com/office/drawing/2014/main" xmlns="" xmlns:lc="http://schemas.openxmlformats.org/drawingml/2006/lockedCanvas" id="{00000000-0008-0000-2200-000002000000}"/>
              </a:ext>
            </a:extLst>
          </p:cNvPr>
          <p:cNvGraphicFramePr>
            <a:graphicFrameLocks/>
          </p:cNvGraphicFramePr>
          <p:nvPr>
            <p:extLst>
              <p:ext uri="{D42A27DB-BD31-4B8C-83A1-F6EECF244321}">
                <p14:modId xmlns:p14="http://schemas.microsoft.com/office/powerpoint/2010/main" val="959388148"/>
              </p:ext>
            </p:extLst>
          </p:nvPr>
        </p:nvGraphicFramePr>
        <p:xfrm>
          <a:off x="3044809" y="1716017"/>
          <a:ext cx="6007100" cy="485890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162838" y="231986"/>
            <a:ext cx="11974882" cy="1077218"/>
          </a:xfrm>
          <a:prstGeom prst="rect">
            <a:avLst/>
          </a:prstGeom>
          <a:noFill/>
        </p:spPr>
        <p:txBody>
          <a:bodyPr wrap="square" rtlCol="0">
            <a:spAutoFit/>
          </a:bodyPr>
          <a:lstStyle/>
          <a:p>
            <a:pPr algn="ctr">
              <a:defRPr sz="1440" b="1" i="0" u="none" strike="noStrike" kern="1200"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Sub-Saharan Africa is carrying the burden of the HIV epidemic among adolescents(10-19)</a:t>
            </a:r>
            <a:r>
              <a:rPr lang="en-US" sz="3200" b="1" dirty="0">
                <a:solidFill>
                  <a:schemeClr val="bg1"/>
                </a:solidFill>
                <a:latin typeface="Arial" charset="0"/>
                <a:ea typeface="Arial" charset="0"/>
                <a:cs typeface="Arial" charset="0"/>
              </a:rPr>
              <a:t> </a:t>
            </a:r>
            <a:r>
              <a:rPr lang="en-US" sz="3200" b="1" dirty="0" smtClean="0">
                <a:solidFill>
                  <a:schemeClr val="bg1"/>
                </a:solidFill>
                <a:latin typeface="Arial" charset="0"/>
                <a:ea typeface="Arial" charset="0"/>
                <a:cs typeface="Arial" charset="0"/>
              </a:rPr>
              <a:t>living </a:t>
            </a:r>
            <a:r>
              <a:rPr lang="en-US" sz="3200" b="1" dirty="0">
                <a:solidFill>
                  <a:schemeClr val="bg1"/>
                </a:solidFill>
                <a:latin typeface="Arial" charset="0"/>
                <a:ea typeface="Arial" charset="0"/>
                <a:cs typeface="Arial" charset="0"/>
              </a:rPr>
              <a:t>w</a:t>
            </a:r>
            <a:r>
              <a:rPr lang="en-US" sz="3200" b="1" dirty="0" smtClean="0">
                <a:solidFill>
                  <a:schemeClr val="bg1"/>
                </a:solidFill>
                <a:latin typeface="Arial" charset="0"/>
                <a:ea typeface="Arial" charset="0"/>
                <a:cs typeface="Arial" charset="0"/>
              </a:rPr>
              <a:t>ith HIV</a:t>
            </a:r>
            <a:endParaRPr lang="en-US" sz="3200" b="1" dirty="0">
              <a:solidFill>
                <a:schemeClr val="bg1"/>
              </a:solidFill>
              <a:latin typeface="Arial" charset="0"/>
              <a:ea typeface="Arial" charset="0"/>
              <a:cs typeface="Arial" charset="0"/>
            </a:endParaRPr>
          </a:p>
        </p:txBody>
      </p:sp>
      <p:sp>
        <p:nvSpPr>
          <p:cNvPr id="10" name="Rectangle 9"/>
          <p:cNvSpPr/>
          <p:nvPr/>
        </p:nvSpPr>
        <p:spPr>
          <a:xfrm>
            <a:off x="270449" y="6475838"/>
            <a:ext cx="6403067" cy="3693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UNAIDS 2017 estimates</a:t>
            </a:r>
          </a:p>
          <a:p>
            <a:pPr defTabSz="685800"/>
            <a:r>
              <a:rPr lang="en-US" sz="900" dirty="0" smtClean="0">
                <a:solidFill>
                  <a:srgbClr val="636466"/>
                </a:solidFill>
                <a:latin typeface="Univers LT Std 55"/>
                <a:cs typeface="Univers LT Std 55"/>
              </a:rPr>
              <a:t>Note: </a:t>
            </a:r>
            <a:r>
              <a:rPr lang="en-US" sz="900" dirty="0">
                <a:solidFill>
                  <a:srgbClr val="636466"/>
                </a:solidFill>
                <a:latin typeface="Univers LT Std 55"/>
                <a:cs typeface="Univers LT Std 55"/>
              </a:rPr>
              <a:t>Data </a:t>
            </a:r>
            <a:r>
              <a:rPr lang="en-US" sz="900" dirty="0" smtClean="0">
                <a:solidFill>
                  <a:srgbClr val="636466"/>
                </a:solidFill>
                <a:latin typeface="Univers LT Std 55"/>
                <a:cs typeface="Univers LT Std 55"/>
              </a:rPr>
              <a:t>not available for Eastern Europe and Central Asia, North America, and Western Europe.</a:t>
            </a:r>
            <a:endParaRPr lang="en-US" sz="900" dirty="0">
              <a:solidFill>
                <a:srgbClr val="636466"/>
              </a:solidFill>
              <a:latin typeface="Univers LT Std 55"/>
              <a:cs typeface="Univers LT Std 55"/>
            </a:endParaRPr>
          </a:p>
        </p:txBody>
      </p:sp>
    </p:spTree>
    <p:extLst>
      <p:ext uri="{BB962C8B-B14F-4D97-AF65-F5344CB8AC3E}">
        <p14:creationId xmlns:p14="http://schemas.microsoft.com/office/powerpoint/2010/main" val="621958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548748" y="231986"/>
            <a:ext cx="10999222" cy="1015663"/>
          </a:xfrm>
          <a:prstGeom prst="rect">
            <a:avLst/>
          </a:prstGeom>
          <a:noFill/>
        </p:spPr>
        <p:txBody>
          <a:bodyPr wrap="square" rtlCol="0">
            <a:spAutoFit/>
          </a:bodyPr>
          <a:lstStyle/>
          <a:p>
            <a:pPr algn="ctr">
              <a:defRPr sz="1440" b="1" i="0" u="none" strike="noStrike" kern="1200" spc="0" normalizeH="0" baseline="0">
                <a:solidFill>
                  <a:srgbClr val="636466">
                    <a:lumMod val="50000"/>
                    <a:lumOff val="50000"/>
                  </a:srgbClr>
                </a:solidFill>
                <a:latin typeface="+mj-lt"/>
                <a:ea typeface="+mj-ea"/>
                <a:cs typeface="+mj-cs"/>
              </a:defRPr>
            </a:pPr>
            <a:r>
              <a:rPr lang="en-US" sz="3000" b="1" dirty="0">
                <a:solidFill>
                  <a:schemeClr val="bg1"/>
                </a:solidFill>
                <a:latin typeface="Arial" charset="0"/>
                <a:ea typeface="Arial" charset="0"/>
                <a:cs typeface="Arial" charset="0"/>
              </a:rPr>
              <a:t>Estimated number and percentage of new HIV infections among adolescents aged 15–19, by UNICEF regions, 2016</a:t>
            </a:r>
          </a:p>
        </p:txBody>
      </p:sp>
      <p:sp>
        <p:nvSpPr>
          <p:cNvPr id="10" name="Rectangle 9"/>
          <p:cNvSpPr/>
          <p:nvPr/>
        </p:nvSpPr>
        <p:spPr>
          <a:xfrm>
            <a:off x="270449" y="6475838"/>
            <a:ext cx="6403067" cy="3693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UNAIDS 2017 estimates</a:t>
            </a:r>
          </a:p>
          <a:p>
            <a:pPr defTabSz="685800"/>
            <a:r>
              <a:rPr lang="en-US" sz="900" dirty="0" smtClean="0">
                <a:solidFill>
                  <a:srgbClr val="636466"/>
                </a:solidFill>
                <a:latin typeface="Univers LT Std 55"/>
                <a:cs typeface="Univers LT Std 55"/>
              </a:rPr>
              <a:t>Note: </a:t>
            </a:r>
            <a:r>
              <a:rPr lang="en-US" sz="900" dirty="0">
                <a:solidFill>
                  <a:srgbClr val="636466"/>
                </a:solidFill>
                <a:latin typeface="Univers LT Std 55"/>
                <a:cs typeface="Univers LT Std 55"/>
              </a:rPr>
              <a:t>Data </a:t>
            </a:r>
            <a:r>
              <a:rPr lang="en-US" sz="900" dirty="0" smtClean="0">
                <a:solidFill>
                  <a:srgbClr val="636466"/>
                </a:solidFill>
                <a:latin typeface="Univers LT Std 55"/>
                <a:cs typeface="Univers LT Std 55"/>
              </a:rPr>
              <a:t>not available for North America</a:t>
            </a:r>
            <a:endParaRPr lang="en-US" sz="900" dirty="0">
              <a:solidFill>
                <a:srgbClr val="636466"/>
              </a:solidFill>
              <a:latin typeface="Univers LT Std 55"/>
              <a:cs typeface="Univers LT Std 55"/>
            </a:endParaRPr>
          </a:p>
        </p:txBody>
      </p:sp>
      <p:graphicFrame>
        <p:nvGraphicFramePr>
          <p:cNvPr id="9" name="Chart 8">
            <a:extLst>
              <a:ext uri="{FF2B5EF4-FFF2-40B4-BE49-F238E27FC236}">
                <a16:creationId xmlns:lc="http://schemas.openxmlformats.org/drawingml/2006/lockedCanvas" xmlns="" xmlns:a16="http://schemas.microsoft.com/office/drawing/2014/main" xmlns:xdr="http://schemas.openxmlformats.org/drawingml/2006/spreadsheetDrawing" id="{00000000-0008-0000-2500-000002000000}"/>
              </a:ext>
            </a:extLst>
          </p:cNvPr>
          <p:cNvGraphicFramePr>
            <a:graphicFrameLocks/>
          </p:cNvGraphicFramePr>
          <p:nvPr>
            <p:extLst>
              <p:ext uri="{D42A27DB-BD31-4B8C-83A1-F6EECF244321}">
                <p14:modId xmlns:p14="http://schemas.microsoft.com/office/powerpoint/2010/main" val="430881132"/>
              </p:ext>
            </p:extLst>
          </p:nvPr>
        </p:nvGraphicFramePr>
        <p:xfrm>
          <a:off x="3128210" y="1749926"/>
          <a:ext cx="5838257" cy="48906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1575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596388" y="74611"/>
            <a:ext cx="10999222" cy="1508105"/>
          </a:xfrm>
          <a:prstGeom prst="rect">
            <a:avLst/>
          </a:prstGeom>
          <a:noFill/>
        </p:spPr>
        <p:txBody>
          <a:bodyPr wrap="square" rtlCol="0">
            <a:spAutoFit/>
          </a:bodyPr>
          <a:lstStyle/>
          <a:p>
            <a:pPr algn="ctr">
              <a:defRPr sz="1600" b="1" i="0" u="none" strike="noStrike" kern="1200" cap="none"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Glacial pace for annual rate of reduction of new adolescent HIV infections </a:t>
            </a:r>
          </a:p>
          <a:p>
            <a:pPr algn="ctr">
              <a:defRPr sz="1600" b="1" i="0" u="none" strike="noStrike" kern="1200" cap="none" spc="0" normalizeH="0" baseline="0">
                <a:solidFill>
                  <a:srgbClr val="636466">
                    <a:lumMod val="50000"/>
                    <a:lumOff val="50000"/>
                  </a:srgbClr>
                </a:solidFill>
                <a:latin typeface="+mj-lt"/>
                <a:ea typeface="+mj-ea"/>
                <a:cs typeface="+mj-cs"/>
              </a:defRPr>
            </a:pPr>
            <a:endParaRPr lang="en-US" sz="1400" b="1" dirty="0">
              <a:solidFill>
                <a:schemeClr val="bg1"/>
              </a:solidFill>
              <a:latin typeface="Univers LT Std 55 Roman" charset="0"/>
              <a:ea typeface="Univers LT Std 55 Roman" charset="0"/>
              <a:cs typeface="Univers LT Std 55 Roman" charset="0"/>
            </a:endParaRPr>
          </a:p>
          <a:p>
            <a:pPr algn="ctr">
              <a:defRPr sz="1600" b="1" i="0" u="none" strike="noStrike" kern="1200" cap="none" spc="0" normalizeH="0" baseline="0">
                <a:solidFill>
                  <a:srgbClr val="636466">
                    <a:lumMod val="50000"/>
                    <a:lumOff val="50000"/>
                  </a:srgbClr>
                </a:solidFill>
                <a:latin typeface="+mj-lt"/>
                <a:ea typeface="+mj-ea"/>
                <a:cs typeface="+mj-cs"/>
              </a:defRPr>
            </a:pPr>
            <a:r>
              <a:rPr lang="en-US" sz="1400" b="1" dirty="0" smtClean="0">
                <a:solidFill>
                  <a:schemeClr val="bg1"/>
                </a:solidFill>
                <a:latin typeface="Univers LT Std 55 Roman" charset="0"/>
                <a:ea typeface="Univers LT Std 55 Roman" charset="0"/>
                <a:cs typeface="Univers LT Std 55 Roman" charset="0"/>
              </a:rPr>
              <a:t>Estimated </a:t>
            </a:r>
            <a:r>
              <a:rPr lang="en-US" sz="1400" b="1" dirty="0">
                <a:solidFill>
                  <a:schemeClr val="bg1"/>
                </a:solidFill>
                <a:latin typeface="Univers LT Std 55 Roman" charset="0"/>
                <a:ea typeface="Univers LT Std 55 Roman" charset="0"/>
                <a:cs typeface="Univers LT Std 55 Roman" charset="0"/>
              </a:rPr>
              <a:t>number of new HIV infections among adolescents aged 15-19, by sex, 2010-2016</a:t>
            </a:r>
          </a:p>
        </p:txBody>
      </p:sp>
      <p:sp>
        <p:nvSpPr>
          <p:cNvPr id="10" name="Rectangle 9"/>
          <p:cNvSpPr/>
          <p:nvPr/>
        </p:nvSpPr>
        <p:spPr>
          <a:xfrm>
            <a:off x="270449" y="6475838"/>
            <a:ext cx="6403067" cy="2308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UNAIDS/UNICEF/WHO Global AIDS Response Progress Reporting and UNAIDS 2017 estimates</a:t>
            </a:r>
            <a:endParaRPr lang="en-US" sz="900" dirty="0">
              <a:solidFill>
                <a:srgbClr val="636466"/>
              </a:solidFill>
              <a:latin typeface="Univers LT Std 55"/>
              <a:cs typeface="Univers LT Std 55"/>
            </a:endParaRPr>
          </a:p>
        </p:txBody>
      </p:sp>
      <p:graphicFrame>
        <p:nvGraphicFramePr>
          <p:cNvPr id="7" name="Chart 6">
            <a:extLst>
              <a:ext uri="{FF2B5EF4-FFF2-40B4-BE49-F238E27FC236}">
                <a16:creationId xmlns:lc="http://schemas.openxmlformats.org/drawingml/2006/lockedCanvas" xmlns="" xmlns:a16="http://schemas.microsoft.com/office/drawing/2014/main" xmlns:xdr="http://schemas.openxmlformats.org/drawingml/2006/spreadsheetDrawing" id="{00000000-0008-0000-2700-000002000000}"/>
              </a:ext>
            </a:extLst>
          </p:cNvPr>
          <p:cNvGraphicFramePr>
            <a:graphicFrameLocks/>
          </p:cNvGraphicFramePr>
          <p:nvPr>
            <p:extLst>
              <p:ext uri="{D42A27DB-BD31-4B8C-83A1-F6EECF244321}">
                <p14:modId xmlns:p14="http://schemas.microsoft.com/office/powerpoint/2010/main" val="1920886382"/>
              </p:ext>
            </p:extLst>
          </p:nvPr>
        </p:nvGraphicFramePr>
        <p:xfrm>
          <a:off x="2030579" y="1742530"/>
          <a:ext cx="8130841" cy="47228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6204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295849" y="6196438"/>
            <a:ext cx="11102620" cy="646331"/>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a:t>
            </a:r>
            <a:r>
              <a:rPr lang="en-US" sz="900" dirty="0">
                <a:solidFill>
                  <a:srgbClr val="636466"/>
                </a:solidFill>
                <a:latin typeface="Univers LT Std 55"/>
                <a:cs typeface="Univers LT Std 55"/>
              </a:rPr>
              <a:t>UNICEF analysis of UNAIDS </a:t>
            </a:r>
            <a:r>
              <a:rPr lang="en-US" sz="900" dirty="0" smtClean="0">
                <a:solidFill>
                  <a:srgbClr val="636466"/>
                </a:solidFill>
                <a:latin typeface="Univers LT Std 55"/>
                <a:cs typeface="Univers LT Std 55"/>
              </a:rPr>
              <a:t>2017 estimates</a:t>
            </a:r>
          </a:p>
          <a:p>
            <a:pPr defTabSz="685800"/>
            <a:r>
              <a:rPr lang="en-US" sz="900" dirty="0">
                <a:latin typeface="Univers LT Std 55 Roman" charset="0"/>
                <a:ea typeface="Univers LT Std 55 Roman" charset="0"/>
                <a:cs typeface="Univers LT Std 55 Roman" charset="0"/>
              </a:rPr>
              <a:t>Note: This chart assumes the super-fast-track target of achieving only 100,000 new infections among adolescent girls and young women globally by 2020. Projections have been calculated by calculating the average annual rate of reduction from 2010–2016 and applying that rate through 2020. Projection trends towards each target assume an average annual rate of increase from 2016 to 2020.</a:t>
            </a:r>
            <a:endParaRPr lang="en-US" sz="900" dirty="0">
              <a:solidFill>
                <a:srgbClr val="000000"/>
              </a:solidFill>
              <a:latin typeface="Univers LT Std 55 Roman" charset="0"/>
              <a:ea typeface="Univers LT Std 55 Roman" charset="0"/>
              <a:cs typeface="Univers LT Std 55 Roman" charset="0"/>
            </a:endParaRPr>
          </a:p>
          <a:p>
            <a:pPr defTabSz="685800"/>
            <a:endParaRPr lang="en-US" sz="900" dirty="0">
              <a:solidFill>
                <a:srgbClr val="636466"/>
              </a:solidFill>
              <a:latin typeface="Univers LT Std 55"/>
              <a:cs typeface="Univers LT Std 55"/>
            </a:endParaRPr>
          </a:p>
        </p:txBody>
      </p:sp>
      <p:sp>
        <p:nvSpPr>
          <p:cNvPr id="5" name="TextBox 4"/>
          <p:cNvSpPr txBox="1"/>
          <p:nvPr/>
        </p:nvSpPr>
        <p:spPr>
          <a:xfrm>
            <a:off x="548748" y="103096"/>
            <a:ext cx="10999222" cy="1631216"/>
          </a:xfrm>
          <a:prstGeom prst="rect">
            <a:avLst/>
          </a:prstGeom>
          <a:noFill/>
        </p:spPr>
        <p:txBody>
          <a:bodyPr wrap="square" rtlCol="0">
            <a:spAutoFit/>
          </a:bodyPr>
          <a:lstStyle/>
          <a:p>
            <a:pPr algn="ctr">
              <a:defRPr sz="1200" b="0" i="0" u="none" strike="noStrike" kern="1200" spc="0" baseline="0">
                <a:solidFill>
                  <a:srgbClr val="636466">
                    <a:lumMod val="65000"/>
                    <a:lumOff val="35000"/>
                  </a:srgbClr>
                </a:solidFill>
                <a:latin typeface="+mn-lt"/>
                <a:ea typeface="+mn-ea"/>
                <a:cs typeface="+mn-cs"/>
              </a:defRPr>
            </a:pPr>
            <a:r>
              <a:rPr lang="en-US" sz="3200" b="1" dirty="0" smtClean="0">
                <a:solidFill>
                  <a:schemeClr val="bg1"/>
                </a:solidFill>
                <a:latin typeface="Arial" charset="0"/>
                <a:ea typeface="Arial" charset="0"/>
                <a:cs typeface="Arial" charset="0"/>
              </a:rPr>
              <a:t>Dramatic shift is needed to meet global targets set for adolescent girls and young women</a:t>
            </a:r>
          </a:p>
          <a:p>
            <a:pPr algn="ctr">
              <a:defRPr sz="1200" b="0" i="0" u="none" strike="noStrike" kern="1200" spc="0" baseline="0">
                <a:solidFill>
                  <a:srgbClr val="636466">
                    <a:lumMod val="65000"/>
                    <a:lumOff val="35000"/>
                  </a:srgbClr>
                </a:solidFill>
                <a:latin typeface="+mn-lt"/>
                <a:ea typeface="+mn-ea"/>
                <a:cs typeface="+mn-cs"/>
              </a:defRPr>
            </a:pPr>
            <a:endParaRPr lang="en-US" b="1" dirty="0" smtClean="0">
              <a:solidFill>
                <a:schemeClr val="bg1"/>
              </a:solidFill>
              <a:latin typeface="Arial" charset="0"/>
              <a:ea typeface="Arial" charset="0"/>
              <a:cs typeface="Arial" charset="0"/>
            </a:endParaRPr>
          </a:p>
          <a:p>
            <a:pPr algn="ctr">
              <a:defRPr sz="1200" b="0" i="0" u="none" strike="noStrike" kern="1200" spc="0" baseline="0">
                <a:solidFill>
                  <a:srgbClr val="636466">
                    <a:lumMod val="65000"/>
                    <a:lumOff val="35000"/>
                  </a:srgbClr>
                </a:solidFill>
                <a:latin typeface="+mn-lt"/>
                <a:ea typeface="+mn-ea"/>
                <a:cs typeface="+mn-cs"/>
              </a:defRPr>
            </a:pPr>
            <a:r>
              <a:rPr lang="en-US" b="1" dirty="0" smtClean="0">
                <a:solidFill>
                  <a:schemeClr val="bg1"/>
                </a:solidFill>
                <a:latin typeface="Arial" charset="0"/>
                <a:ea typeface="Arial" charset="0"/>
                <a:cs typeface="Arial" charset="0"/>
              </a:rPr>
              <a:t>Trends </a:t>
            </a:r>
            <a:r>
              <a:rPr lang="en-US" b="1" dirty="0">
                <a:solidFill>
                  <a:schemeClr val="bg1"/>
                </a:solidFill>
                <a:latin typeface="Arial" charset="0"/>
                <a:ea typeface="Arial" charset="0"/>
                <a:cs typeface="Arial" charset="0"/>
              </a:rPr>
              <a:t>and projections in </a:t>
            </a:r>
            <a:r>
              <a:rPr lang="en-US" b="1" dirty="0" smtClean="0">
                <a:solidFill>
                  <a:schemeClr val="bg1"/>
                </a:solidFill>
                <a:latin typeface="Arial" charset="0"/>
                <a:ea typeface="Arial" charset="0"/>
                <a:cs typeface="Arial" charset="0"/>
              </a:rPr>
              <a:t>the number of new </a:t>
            </a:r>
            <a:r>
              <a:rPr lang="en-US" b="1" dirty="0">
                <a:solidFill>
                  <a:schemeClr val="bg1"/>
                </a:solidFill>
                <a:latin typeface="Arial" charset="0"/>
                <a:ea typeface="Arial" charset="0"/>
                <a:cs typeface="Arial" charset="0"/>
              </a:rPr>
              <a:t>HIV infections among </a:t>
            </a:r>
            <a:r>
              <a:rPr lang="en-US" b="1" dirty="0" smtClean="0">
                <a:solidFill>
                  <a:schemeClr val="bg1"/>
                </a:solidFill>
                <a:latin typeface="Arial" charset="0"/>
                <a:ea typeface="Arial" charset="0"/>
                <a:cs typeface="Arial" charset="0"/>
              </a:rPr>
              <a:t>adolescent girls and young women (aged 15—19) </a:t>
            </a:r>
          </a:p>
          <a:p>
            <a:pPr algn="ctr">
              <a:defRPr sz="1200" b="0" i="0" u="none" strike="noStrike" kern="1200" spc="0" baseline="0">
                <a:solidFill>
                  <a:srgbClr val="636466">
                    <a:lumMod val="65000"/>
                    <a:lumOff val="35000"/>
                  </a:srgbClr>
                </a:solidFill>
                <a:latin typeface="+mn-lt"/>
                <a:ea typeface="+mn-ea"/>
                <a:cs typeface="+mn-cs"/>
              </a:defRPr>
            </a:pPr>
            <a:r>
              <a:rPr lang="en-US" b="1" dirty="0" smtClean="0">
                <a:solidFill>
                  <a:schemeClr val="bg1"/>
                </a:solidFill>
                <a:latin typeface="Arial" charset="0"/>
                <a:ea typeface="Arial" charset="0"/>
                <a:cs typeface="Arial" charset="0"/>
              </a:rPr>
              <a:t>toward </a:t>
            </a:r>
            <a:r>
              <a:rPr lang="en-US" b="1" dirty="0">
                <a:solidFill>
                  <a:schemeClr val="bg1"/>
                </a:solidFill>
                <a:latin typeface="Arial" charset="0"/>
                <a:ea typeface="Arial" charset="0"/>
                <a:cs typeface="Arial" charset="0"/>
              </a:rPr>
              <a:t>the super-fast-track 2020 target</a:t>
            </a:r>
          </a:p>
        </p:txBody>
      </p:sp>
      <p:graphicFrame>
        <p:nvGraphicFramePr>
          <p:cNvPr id="8" name="Chart 7">
            <a:extLst>
              <a:ext uri="{FF2B5EF4-FFF2-40B4-BE49-F238E27FC236}">
                <a16:creationId xmlns:xdr="http://schemas.openxmlformats.org/drawingml/2006/spreadsheetDrawing" xmlns:a16="http://schemas.microsoft.com/office/drawing/2014/main" xmlns="" xmlns:lc="http://schemas.openxmlformats.org/drawingml/2006/lockedCanvas" id="{DD8E3C36-1DFE-4FC2-A6BA-2FE9AB1B49F5}"/>
              </a:ext>
            </a:extLst>
          </p:cNvPr>
          <p:cNvGraphicFramePr>
            <a:graphicFrameLocks/>
          </p:cNvGraphicFramePr>
          <p:nvPr>
            <p:extLst/>
          </p:nvPr>
        </p:nvGraphicFramePr>
        <p:xfrm>
          <a:off x="2057564" y="1704807"/>
          <a:ext cx="8076872" cy="44441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5702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270449" y="6475838"/>
            <a:ext cx="6403067" cy="2308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a:t>
            </a:r>
            <a:r>
              <a:rPr lang="en-US" sz="900" dirty="0">
                <a:solidFill>
                  <a:srgbClr val="636466"/>
                </a:solidFill>
                <a:latin typeface="Univers LT Std 55"/>
                <a:cs typeface="Univers LT Std 55"/>
              </a:rPr>
              <a:t>UNICEF analysis of UNAIDS </a:t>
            </a:r>
            <a:r>
              <a:rPr lang="en-US" sz="900" dirty="0" smtClean="0">
                <a:solidFill>
                  <a:srgbClr val="636466"/>
                </a:solidFill>
                <a:latin typeface="Univers LT Std 55"/>
                <a:cs typeface="Univers LT Std 55"/>
              </a:rPr>
              <a:t>2017 estimates, July 2017</a:t>
            </a:r>
            <a:endParaRPr lang="en-US" sz="900" dirty="0">
              <a:solidFill>
                <a:srgbClr val="636466"/>
              </a:solidFill>
              <a:latin typeface="Univers LT Std 55"/>
              <a:cs typeface="Univers LT Std 55"/>
            </a:endParaRPr>
          </a:p>
        </p:txBody>
      </p:sp>
      <p:sp>
        <p:nvSpPr>
          <p:cNvPr id="5" name="TextBox 4"/>
          <p:cNvSpPr txBox="1"/>
          <p:nvPr/>
        </p:nvSpPr>
        <p:spPr>
          <a:xfrm>
            <a:off x="596389" y="74611"/>
            <a:ext cx="10999222" cy="1508105"/>
          </a:xfrm>
          <a:prstGeom prst="rect">
            <a:avLst/>
          </a:prstGeom>
          <a:noFill/>
        </p:spPr>
        <p:txBody>
          <a:bodyPr wrap="square" rtlCol="0">
            <a:spAutoFit/>
          </a:bodyPr>
          <a:lstStyle/>
          <a:p>
            <a:pPr algn="ctr">
              <a:defRPr sz="2000" b="0" i="0" u="none" strike="noStrike" kern="1200" spc="0" baseline="0">
                <a:solidFill>
                  <a:srgbClr val="636466">
                    <a:lumMod val="65000"/>
                    <a:lumOff val="35000"/>
                  </a:srgbClr>
                </a:solidFill>
                <a:latin typeface="+mn-lt"/>
                <a:ea typeface="+mn-ea"/>
                <a:cs typeface="+mn-cs"/>
              </a:defRPr>
            </a:pPr>
            <a:r>
              <a:rPr lang="en-US" sz="3200" b="1" dirty="0" smtClean="0">
                <a:solidFill>
                  <a:schemeClr val="bg1"/>
                </a:solidFill>
                <a:latin typeface="Arial" charset="0"/>
                <a:ea typeface="Arial" charset="0"/>
                <a:cs typeface="Arial" charset="0"/>
              </a:rPr>
              <a:t>Without immediate action, </a:t>
            </a:r>
          </a:p>
          <a:p>
            <a:pPr algn="ctr">
              <a:defRPr sz="2000" b="0" i="0" u="none" strike="noStrike" kern="1200" spc="0" baseline="0">
                <a:solidFill>
                  <a:srgbClr val="636466">
                    <a:lumMod val="65000"/>
                    <a:lumOff val="35000"/>
                  </a:srgbClr>
                </a:solidFill>
                <a:latin typeface="+mn-lt"/>
                <a:ea typeface="+mn-ea"/>
                <a:cs typeface="+mn-cs"/>
              </a:defRPr>
            </a:pPr>
            <a:r>
              <a:rPr lang="en-US" sz="3200" b="1" dirty="0">
                <a:solidFill>
                  <a:schemeClr val="bg1"/>
                </a:solidFill>
                <a:latin typeface="Arial" charset="0"/>
                <a:ea typeface="Arial" charset="0"/>
                <a:cs typeface="Arial" charset="0"/>
              </a:rPr>
              <a:t>a</a:t>
            </a:r>
            <a:r>
              <a:rPr lang="en-US" sz="3200" b="1" dirty="0" smtClean="0">
                <a:solidFill>
                  <a:schemeClr val="bg1"/>
                </a:solidFill>
                <a:latin typeface="Arial" charset="0"/>
                <a:ea typeface="Arial" charset="0"/>
                <a:cs typeface="Arial" charset="0"/>
              </a:rPr>
              <a:t>dolescent </a:t>
            </a:r>
            <a:r>
              <a:rPr lang="en-US" sz="3200" b="1" dirty="0" smtClean="0">
                <a:solidFill>
                  <a:schemeClr val="bg1"/>
                </a:solidFill>
                <a:latin typeface="Arial" charset="0"/>
                <a:ea typeface="Arial" charset="0"/>
                <a:cs typeface="Arial" charset="0"/>
              </a:rPr>
              <a:t>HIV infections will rise</a:t>
            </a:r>
          </a:p>
          <a:p>
            <a:pPr algn="ctr">
              <a:defRPr sz="2000" b="0" i="0" u="none" strike="noStrike" kern="1200" spc="0" baseline="0">
                <a:solidFill>
                  <a:srgbClr val="636466">
                    <a:lumMod val="65000"/>
                    <a:lumOff val="35000"/>
                  </a:srgbClr>
                </a:solidFill>
                <a:latin typeface="+mn-lt"/>
                <a:ea typeface="+mn-ea"/>
                <a:cs typeface="+mn-cs"/>
              </a:defRPr>
            </a:pPr>
            <a:endParaRPr lang="en-US" sz="1400" b="1" dirty="0" smtClean="0">
              <a:solidFill>
                <a:schemeClr val="bg1"/>
              </a:solidFill>
              <a:latin typeface="Arial" charset="0"/>
              <a:ea typeface="Arial" charset="0"/>
              <a:cs typeface="Arial" charset="0"/>
            </a:endParaRPr>
          </a:p>
          <a:p>
            <a:pPr algn="ctr">
              <a:defRPr sz="2000" b="0" i="0" u="none" strike="noStrike" kern="1200" spc="0" baseline="0">
                <a:solidFill>
                  <a:srgbClr val="636466">
                    <a:lumMod val="65000"/>
                    <a:lumOff val="35000"/>
                  </a:srgbClr>
                </a:solidFill>
                <a:latin typeface="+mn-lt"/>
                <a:ea typeface="+mn-ea"/>
                <a:cs typeface="+mn-cs"/>
              </a:defRPr>
            </a:pPr>
            <a:r>
              <a:rPr lang="en-US" sz="1400" b="1" dirty="0" smtClean="0">
                <a:solidFill>
                  <a:schemeClr val="bg1"/>
                </a:solidFill>
                <a:latin typeface="Arial" charset="0"/>
                <a:ea typeface="Arial" charset="0"/>
                <a:cs typeface="Arial" charset="0"/>
              </a:rPr>
              <a:t>Estimated </a:t>
            </a:r>
            <a:r>
              <a:rPr lang="en-US" sz="1400" b="1" dirty="0">
                <a:solidFill>
                  <a:schemeClr val="bg1"/>
                </a:solidFill>
                <a:latin typeface="Arial" charset="0"/>
                <a:ea typeface="Arial" charset="0"/>
                <a:cs typeface="Arial" charset="0"/>
              </a:rPr>
              <a:t>number of new HIV infections among adolescents (</a:t>
            </a:r>
            <a:r>
              <a:rPr lang="en-US" sz="1400" b="1" dirty="0" smtClean="0">
                <a:solidFill>
                  <a:schemeClr val="bg1"/>
                </a:solidFill>
                <a:latin typeface="Arial" charset="0"/>
                <a:ea typeface="Arial" charset="0"/>
                <a:cs typeface="Arial" charset="0"/>
              </a:rPr>
              <a:t>15—19 years</a:t>
            </a:r>
            <a:r>
              <a:rPr lang="en-US" sz="1400" b="1" dirty="0">
                <a:solidFill>
                  <a:schemeClr val="bg1"/>
                </a:solidFill>
                <a:latin typeface="Arial" charset="0"/>
                <a:ea typeface="Arial" charset="0"/>
                <a:cs typeface="Arial" charset="0"/>
              </a:rPr>
              <a:t>), 2000-2016 with 2016-2030 projections</a:t>
            </a:r>
          </a:p>
        </p:txBody>
      </p:sp>
      <p:graphicFrame>
        <p:nvGraphicFramePr>
          <p:cNvPr id="7" name="Chart 6">
            <a:extLst>
              <a:ext uri="{FF2B5EF4-FFF2-40B4-BE49-F238E27FC236}">
                <a16:creationId xmlns:lc="http://schemas.openxmlformats.org/drawingml/2006/lockedCanvas" xmlns="" xmlns:a16="http://schemas.microsoft.com/office/drawing/2014/main" xmlns:xdr="http://schemas.openxmlformats.org/drawingml/2006/spreadsheetDrawing" id="{7FA42977-DF84-4C57-A72E-A8627CE2954B}"/>
              </a:ext>
            </a:extLst>
          </p:cNvPr>
          <p:cNvGraphicFramePr>
            <a:graphicFrameLocks/>
          </p:cNvGraphicFramePr>
          <p:nvPr>
            <p:extLst>
              <p:ext uri="{D42A27DB-BD31-4B8C-83A1-F6EECF244321}">
                <p14:modId xmlns:p14="http://schemas.microsoft.com/office/powerpoint/2010/main" val="576605633"/>
              </p:ext>
            </p:extLst>
          </p:nvPr>
        </p:nvGraphicFramePr>
        <p:xfrm>
          <a:off x="1984375" y="1817825"/>
          <a:ext cx="8223250" cy="4603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0969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061604.JPG"/>
          <p:cNvPicPr>
            <a:picLocks noChangeAspect="1"/>
          </p:cNvPicPr>
          <p:nvPr/>
        </p:nvPicPr>
        <p:blipFill rotWithShape="1">
          <a:blip r:embed="rId3" cstate="print">
            <a:extLst>
              <a:ext uri="{28A0092B-C50C-407E-A947-70E740481C1C}">
                <a14:useLocalDpi xmlns:a14="http://schemas.microsoft.com/office/drawing/2010/main" val="0"/>
              </a:ext>
            </a:extLst>
          </a:blip>
          <a:srcRect l="12497" r="27149"/>
          <a:stretch/>
        </p:blipFill>
        <p:spPr>
          <a:xfrm>
            <a:off x="0" y="0"/>
            <a:ext cx="6208689" cy="6858000"/>
          </a:xfrm>
          <a:prstGeom prst="rect">
            <a:avLst/>
          </a:prstGeom>
        </p:spPr>
      </p:pic>
      <p:sp>
        <p:nvSpPr>
          <p:cNvPr id="2" name="Rectangle 1"/>
          <p:cNvSpPr/>
          <p:nvPr/>
        </p:nvSpPr>
        <p:spPr>
          <a:xfrm>
            <a:off x="6710402" y="2105322"/>
            <a:ext cx="5019226" cy="3416320"/>
          </a:xfrm>
          <a:prstGeom prst="rect">
            <a:avLst/>
          </a:prstGeom>
        </p:spPr>
        <p:txBody>
          <a:bodyPr wrap="square">
            <a:spAutoFit/>
          </a:bodyPr>
          <a:lstStyle/>
          <a:p>
            <a:pPr marL="285750" indent="-285750">
              <a:buFont typeface="Arial" charset="0"/>
              <a:buChar char="•"/>
            </a:pPr>
            <a:r>
              <a:rPr lang="en-US" dirty="0">
                <a:latin typeface="Arial" charset="0"/>
                <a:ea typeface="Arial" charset="0"/>
                <a:cs typeface="Arial" charset="0"/>
              </a:rPr>
              <a:t>Eliminate mother-to-child transmission of HIV by reducing the number of children newly </a:t>
            </a:r>
            <a:r>
              <a:rPr lang="en-US" dirty="0" smtClean="0">
                <a:latin typeface="Arial" charset="0"/>
                <a:ea typeface="Arial" charset="0"/>
                <a:cs typeface="Arial" charset="0"/>
              </a:rPr>
              <a:t>infected with HIV </a:t>
            </a:r>
            <a:r>
              <a:rPr lang="en-US" dirty="0">
                <a:latin typeface="Arial" charset="0"/>
                <a:ea typeface="Arial" charset="0"/>
                <a:cs typeface="Arial" charset="0"/>
              </a:rPr>
              <a:t>to less than 40,000 per year by 2018 and 20,000 by 2020 </a:t>
            </a:r>
          </a:p>
          <a:p>
            <a:r>
              <a:rPr lang="en-GB" dirty="0">
                <a:latin typeface="Arial" charset="0"/>
                <a:ea typeface="Arial" charset="0"/>
                <a:cs typeface="Arial" charset="0"/>
              </a:rPr>
              <a:t> </a:t>
            </a:r>
            <a:endParaRPr lang="en-US" dirty="0">
              <a:latin typeface="Arial" charset="0"/>
              <a:ea typeface="Arial" charset="0"/>
              <a:cs typeface="Arial" charset="0"/>
            </a:endParaRPr>
          </a:p>
          <a:p>
            <a:pPr marL="285750" indent="-285750">
              <a:buFont typeface="Arial" charset="0"/>
              <a:buChar char="•"/>
            </a:pPr>
            <a:r>
              <a:rPr lang="en-US" dirty="0">
                <a:latin typeface="Arial" charset="0"/>
                <a:ea typeface="Arial" charset="0"/>
                <a:cs typeface="Arial" charset="0"/>
              </a:rPr>
              <a:t>Reduce the number of new HIV infections among adolescents and young women to fewer than 100,000 per year by 2020 </a:t>
            </a:r>
          </a:p>
          <a:p>
            <a:r>
              <a:rPr lang="en-US" dirty="0">
                <a:latin typeface="Arial" charset="0"/>
                <a:ea typeface="Arial" charset="0"/>
                <a:cs typeface="Arial" charset="0"/>
              </a:rPr>
              <a:t> </a:t>
            </a:r>
          </a:p>
          <a:p>
            <a:pPr marL="285750" indent="-285750">
              <a:buFont typeface="Arial" charset="0"/>
              <a:buChar char="•"/>
            </a:pPr>
            <a:r>
              <a:rPr lang="en-US" dirty="0">
                <a:latin typeface="Arial" charset="0"/>
                <a:ea typeface="Arial" charset="0"/>
                <a:cs typeface="Arial" charset="0"/>
              </a:rPr>
              <a:t>Provide 1.4 million children (aged 0–14 years) and 1 million adolescents (aged 15–19 years) with HIV treatment by 2020</a:t>
            </a:r>
          </a:p>
        </p:txBody>
      </p:sp>
      <p:sp>
        <p:nvSpPr>
          <p:cNvPr id="9" name="TextBox 8"/>
          <p:cNvSpPr txBox="1"/>
          <p:nvPr/>
        </p:nvSpPr>
        <p:spPr>
          <a:xfrm>
            <a:off x="6694723" y="495961"/>
            <a:ext cx="5032801" cy="1323439"/>
          </a:xfrm>
          <a:prstGeom prst="rect">
            <a:avLst/>
          </a:prstGeom>
          <a:noFill/>
        </p:spPr>
        <p:txBody>
          <a:bodyPr wrap="square" rtlCol="0" anchor="t" anchorCtr="0">
            <a:spAutoFit/>
          </a:bodyPr>
          <a:lstStyle/>
          <a:p>
            <a:r>
              <a:rPr lang="en-US" sz="4000" b="1" dirty="0" smtClean="0">
                <a:solidFill>
                  <a:srgbClr val="139CEB"/>
                </a:solidFill>
                <a:latin typeface="Arial" charset="0"/>
                <a:ea typeface="Arial" charset="0"/>
                <a:cs typeface="Arial" charset="0"/>
              </a:rPr>
              <a:t>Super-Fast-Track Targets</a:t>
            </a:r>
            <a:endParaRPr lang="en-US" sz="4000" b="1" dirty="0">
              <a:solidFill>
                <a:srgbClr val="139CEB"/>
              </a:solidFill>
              <a:latin typeface="Arial" charset="0"/>
              <a:ea typeface="Arial" charset="0"/>
              <a:cs typeface="Arial" charset="0"/>
            </a:endParaRPr>
          </a:p>
        </p:txBody>
      </p:sp>
      <p:sp>
        <p:nvSpPr>
          <p:cNvPr id="8" name="Title 1"/>
          <p:cNvSpPr txBox="1">
            <a:spLocks/>
          </p:cNvSpPr>
          <p:nvPr/>
        </p:nvSpPr>
        <p:spPr>
          <a:xfrm>
            <a:off x="6693454" y="6206764"/>
            <a:ext cx="4039578" cy="381000"/>
          </a:xfrm>
          <a:prstGeom prst="rect">
            <a:avLst/>
          </a:prstGeom>
          <a:noFill/>
          <a:ln>
            <a:noFill/>
            <a:prstDash val="sysDash"/>
          </a:ln>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dirty="0"/>
              <a:t>© UNICEF/UN061604/</a:t>
            </a:r>
            <a:r>
              <a:rPr lang="en-US" sz="1400" dirty="0" err="1"/>
              <a:t>Dejongh</a:t>
            </a:r>
            <a:endParaRPr lang="en-US" sz="1400" dirty="0">
              <a:solidFill>
                <a:schemeClr val="bg2">
                  <a:lumMod val="10000"/>
                </a:schemeClr>
              </a:solidFill>
              <a:latin typeface="Univers LT Std 45 Light Obl"/>
              <a:cs typeface="Univers LT Std 45 Light Obl"/>
            </a:endParaRPr>
          </a:p>
        </p:txBody>
      </p:sp>
    </p:spTree>
    <p:extLst>
      <p:ext uri="{BB962C8B-B14F-4D97-AF65-F5344CB8AC3E}">
        <p14:creationId xmlns:p14="http://schemas.microsoft.com/office/powerpoint/2010/main" val="187327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548748" y="74326"/>
            <a:ext cx="10999222" cy="1508105"/>
          </a:xfrm>
          <a:prstGeom prst="rect">
            <a:avLst/>
          </a:prstGeom>
          <a:noFill/>
        </p:spPr>
        <p:txBody>
          <a:bodyPr wrap="square" rtlCol="0">
            <a:spAutoFit/>
          </a:bodyPr>
          <a:lstStyle/>
          <a:p>
            <a:pPr algn="ctr">
              <a:defRPr sz="1400" b="1" i="0" u="none" strike="noStrike" kern="1200" cap="none"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Gender plays an important role </a:t>
            </a:r>
          </a:p>
          <a:p>
            <a:pPr algn="ctr">
              <a:defRPr sz="1400" b="1" i="0" u="none" strike="noStrike" kern="1200" cap="none"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in determining HIV risk among adolescents</a:t>
            </a:r>
          </a:p>
          <a:p>
            <a:pPr algn="ctr">
              <a:defRPr sz="1400" b="1" i="0" u="none" strike="noStrike" kern="1200" cap="none" spc="0" normalizeH="0" baseline="0">
                <a:solidFill>
                  <a:srgbClr val="636466">
                    <a:lumMod val="50000"/>
                    <a:lumOff val="50000"/>
                  </a:srgbClr>
                </a:solidFill>
                <a:latin typeface="+mj-lt"/>
                <a:ea typeface="+mj-ea"/>
                <a:cs typeface="+mj-cs"/>
              </a:defRPr>
            </a:pPr>
            <a:endParaRPr lang="en-US" dirty="0" smtClean="0">
              <a:solidFill>
                <a:schemeClr val="bg1"/>
              </a:solidFill>
              <a:latin typeface="Arial" charset="0"/>
              <a:ea typeface="Arial" charset="0"/>
              <a:cs typeface="Arial" charset="0"/>
            </a:endParaRPr>
          </a:p>
          <a:p>
            <a:pPr algn="ctr">
              <a:defRPr sz="1400" b="1" i="0" u="none" strike="noStrike" kern="1200" cap="none" spc="0" normalizeH="0" baseline="0">
                <a:solidFill>
                  <a:srgbClr val="636466">
                    <a:lumMod val="50000"/>
                    <a:lumOff val="50000"/>
                  </a:srgbClr>
                </a:solidFill>
                <a:latin typeface="+mj-lt"/>
                <a:ea typeface="+mj-ea"/>
                <a:cs typeface="+mj-cs"/>
              </a:defRPr>
            </a:pPr>
            <a:r>
              <a:rPr lang="en-US" dirty="0" smtClean="0">
                <a:solidFill>
                  <a:schemeClr val="bg1"/>
                </a:solidFill>
                <a:latin typeface="Arial" charset="0"/>
                <a:ea typeface="Arial" charset="0"/>
                <a:cs typeface="Arial" charset="0"/>
              </a:rPr>
              <a:t>Estimated </a:t>
            </a:r>
            <a:r>
              <a:rPr lang="en-US" dirty="0">
                <a:solidFill>
                  <a:schemeClr val="bg1"/>
                </a:solidFill>
                <a:latin typeface="Arial" charset="0"/>
                <a:ea typeface="Arial" charset="0"/>
                <a:cs typeface="Arial" charset="0"/>
              </a:rPr>
              <a:t>distribution of new HIV infections among adolescents aged 15-19, by sex, UNICEF region, 2016</a:t>
            </a:r>
          </a:p>
        </p:txBody>
      </p:sp>
      <p:graphicFrame>
        <p:nvGraphicFramePr>
          <p:cNvPr id="8" name="Chart 7">
            <a:extLst>
              <a:ext uri="{FF2B5EF4-FFF2-40B4-BE49-F238E27FC236}">
                <a16:creationId xmlns:xdr="http://schemas.openxmlformats.org/drawingml/2006/spreadsheetDrawing" xmlns:a16="http://schemas.microsoft.com/office/drawing/2014/main" xmlns="" xmlns:lc="http://schemas.openxmlformats.org/drawingml/2006/lockedCanvas" id="{817DC00A-C500-4FD2-A0FC-E4933BF72EEE}"/>
              </a:ext>
            </a:extLst>
          </p:cNvPr>
          <p:cNvGraphicFramePr>
            <a:graphicFrameLocks/>
          </p:cNvGraphicFramePr>
          <p:nvPr>
            <p:extLst/>
          </p:nvPr>
        </p:nvGraphicFramePr>
        <p:xfrm>
          <a:off x="1924119" y="1751603"/>
          <a:ext cx="8343762" cy="467147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404377" y="6517351"/>
            <a:ext cx="6403067" cy="3693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UNAIDS/UNICEF/WHO Global AIDS Response Progress Reporting and UNAIDS 2017 estimates</a:t>
            </a:r>
          </a:p>
          <a:p>
            <a:pPr defTabSz="685800"/>
            <a:r>
              <a:rPr lang="en-US" sz="900" dirty="0" smtClean="0">
                <a:solidFill>
                  <a:srgbClr val="636466"/>
                </a:solidFill>
                <a:latin typeface="Univers LT Std 55"/>
                <a:cs typeface="Univers LT Std 55"/>
              </a:rPr>
              <a:t>Note: Data not available for North America</a:t>
            </a:r>
            <a:endParaRPr lang="en-US" sz="900" dirty="0">
              <a:solidFill>
                <a:srgbClr val="636466"/>
              </a:solidFill>
              <a:latin typeface="Univers LT Std 55"/>
              <a:cs typeface="Univers LT Std 55"/>
            </a:endParaRPr>
          </a:p>
        </p:txBody>
      </p:sp>
    </p:spTree>
    <p:extLst>
      <p:ext uri="{BB962C8B-B14F-4D97-AF65-F5344CB8AC3E}">
        <p14:creationId xmlns:p14="http://schemas.microsoft.com/office/powerpoint/2010/main" val="330694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548748" y="231986"/>
            <a:ext cx="10999222" cy="1015663"/>
          </a:xfrm>
          <a:prstGeom prst="rect">
            <a:avLst/>
          </a:prstGeom>
          <a:noFill/>
        </p:spPr>
        <p:txBody>
          <a:bodyPr wrap="square" rtlCol="0">
            <a:spAutoFit/>
          </a:bodyPr>
          <a:lstStyle/>
          <a:p>
            <a:pPr lvl="0"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3200" b="1" dirty="0" smtClean="0">
                <a:solidFill>
                  <a:schemeClr val="bg1"/>
                </a:solidFill>
                <a:latin typeface="Arial" charset="0"/>
                <a:ea typeface="Arial" charset="0"/>
                <a:cs typeface="Arial" charset="0"/>
              </a:rPr>
              <a:t>Fewer adolescent girls AIDS-deaths than boys</a:t>
            </a:r>
          </a:p>
          <a:p>
            <a:pPr lvl="0" algn="ctr">
              <a:defRPr sz="1600" b="1" i="0" u="none" strike="noStrike" kern="1200" cap="none" spc="0" normalizeH="0" baseline="0">
                <a:solidFill>
                  <a:sysClr val="windowText" lastClr="000000">
                    <a:lumMod val="50000"/>
                    <a:lumOff val="50000"/>
                  </a:sysClr>
                </a:solidFill>
                <a:latin typeface="+mj-lt"/>
                <a:ea typeface="+mj-ea"/>
                <a:cs typeface="+mj-cs"/>
              </a:defRPr>
            </a:pPr>
            <a:endParaRPr lang="en-US" sz="1400" b="1" dirty="0">
              <a:solidFill>
                <a:schemeClr val="bg1"/>
              </a:solidFill>
              <a:latin typeface="Arial" charset="0"/>
              <a:ea typeface="Arial" charset="0"/>
              <a:cs typeface="Arial" charset="0"/>
            </a:endParaRPr>
          </a:p>
          <a:p>
            <a:pPr lvl="0"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1400" b="1" dirty="0" smtClean="0">
                <a:solidFill>
                  <a:schemeClr val="bg1"/>
                </a:solidFill>
                <a:latin typeface="Arial" charset="0"/>
                <a:ea typeface="Arial" charset="0"/>
                <a:cs typeface="Arial" charset="0"/>
              </a:rPr>
              <a:t>Estimated </a:t>
            </a:r>
            <a:r>
              <a:rPr lang="en-US" sz="1400" b="1" dirty="0">
                <a:solidFill>
                  <a:schemeClr val="bg1"/>
                </a:solidFill>
                <a:latin typeface="Arial" charset="0"/>
                <a:ea typeface="Arial" charset="0"/>
                <a:cs typeface="Arial" charset="0"/>
              </a:rPr>
              <a:t>number of AIDS-related deaths among adolescents </a:t>
            </a:r>
            <a:r>
              <a:rPr lang="en-US" sz="1400" b="1" dirty="0" smtClean="0">
                <a:solidFill>
                  <a:schemeClr val="bg1"/>
                </a:solidFill>
                <a:latin typeface="Arial" charset="0"/>
                <a:ea typeface="Arial" charset="0"/>
                <a:cs typeface="Arial" charset="0"/>
              </a:rPr>
              <a:t>aged 10—19, </a:t>
            </a:r>
            <a:r>
              <a:rPr lang="en-US" sz="1400" b="1" dirty="0">
                <a:solidFill>
                  <a:schemeClr val="bg1"/>
                </a:solidFill>
                <a:latin typeface="Arial" charset="0"/>
                <a:ea typeface="Arial" charset="0"/>
                <a:cs typeface="Arial" charset="0"/>
              </a:rPr>
              <a:t>by sex, </a:t>
            </a:r>
            <a:r>
              <a:rPr lang="en-US" sz="1400" b="1" dirty="0" smtClean="0">
                <a:solidFill>
                  <a:schemeClr val="bg1"/>
                </a:solidFill>
                <a:latin typeface="Arial" charset="0"/>
                <a:ea typeface="Arial" charset="0"/>
                <a:cs typeface="Arial" charset="0"/>
              </a:rPr>
              <a:t>2010-2016</a:t>
            </a:r>
            <a:endParaRPr lang="en-US" sz="1400" b="1" dirty="0">
              <a:solidFill>
                <a:schemeClr val="bg1"/>
              </a:solidFill>
              <a:latin typeface="Arial" charset="0"/>
              <a:ea typeface="Arial" charset="0"/>
              <a:cs typeface="Arial" charset="0"/>
            </a:endParaRPr>
          </a:p>
        </p:txBody>
      </p:sp>
      <p:sp>
        <p:nvSpPr>
          <p:cNvPr id="9" name="Rectangle 8"/>
          <p:cNvSpPr/>
          <p:nvPr/>
        </p:nvSpPr>
        <p:spPr>
          <a:xfrm>
            <a:off x="404377" y="6517351"/>
            <a:ext cx="6403067" cy="2308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UNAIDS/UNICEF/WHO Global AIDS Response Progress Reporting and UNAIDS 2017 estimates</a:t>
            </a:r>
          </a:p>
        </p:txBody>
      </p:sp>
      <p:graphicFrame>
        <p:nvGraphicFramePr>
          <p:cNvPr id="7" name="Chart 6">
            <a:extLst>
              <a:ext uri="{FF2B5EF4-FFF2-40B4-BE49-F238E27FC236}">
                <a16:creationId xmlns:lc="http://schemas.openxmlformats.org/drawingml/2006/lockedCanvas" xmlns="" xmlns:a16="http://schemas.microsoft.com/office/drawing/2014/main" xmlns:xdr="http://schemas.openxmlformats.org/drawingml/2006/spreadsheetDrawing" id="{DAC175E8-EA77-4819-8E34-C9555E81FA6B}"/>
              </a:ext>
            </a:extLst>
          </p:cNvPr>
          <p:cNvGraphicFramePr>
            <a:graphicFrameLocks/>
          </p:cNvGraphicFramePr>
          <p:nvPr>
            <p:extLst>
              <p:ext uri="{D42A27DB-BD31-4B8C-83A1-F6EECF244321}">
                <p14:modId xmlns:p14="http://schemas.microsoft.com/office/powerpoint/2010/main" val="317517194"/>
              </p:ext>
            </p:extLst>
          </p:nvPr>
        </p:nvGraphicFramePr>
        <p:xfrm>
          <a:off x="2047461" y="1682751"/>
          <a:ext cx="8911051" cy="4742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6833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548748" y="90092"/>
            <a:ext cx="10999222" cy="1508105"/>
          </a:xfrm>
          <a:prstGeom prst="rect">
            <a:avLst/>
          </a:prstGeom>
          <a:noFill/>
        </p:spPr>
        <p:txBody>
          <a:bodyPr wrap="square" rtlCol="0">
            <a:spAutoFit/>
          </a:bodyPr>
          <a:lstStyle/>
          <a:p>
            <a:pPr algn="ctr">
              <a:defRPr sz="1600" b="1" i="0" u="none" strike="noStrike" kern="1200" cap="none"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AIDS-related deaths among adolescents </a:t>
            </a:r>
            <a:endParaRPr lang="en-US" sz="3200" b="1" dirty="0">
              <a:solidFill>
                <a:schemeClr val="bg1"/>
              </a:solidFill>
              <a:latin typeface="Arial" charset="0"/>
              <a:ea typeface="Arial" charset="0"/>
              <a:cs typeface="Arial" charset="0"/>
            </a:endParaRPr>
          </a:p>
          <a:p>
            <a:pPr algn="ctr">
              <a:defRPr sz="1600" b="1" i="0" u="none" strike="noStrike" kern="1200" cap="none"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are not decreasing</a:t>
            </a:r>
          </a:p>
          <a:p>
            <a:pPr algn="ctr">
              <a:defRPr sz="1600" b="1" i="0" u="none" strike="noStrike" kern="1200" cap="none" spc="0" normalizeH="0" baseline="0">
                <a:solidFill>
                  <a:srgbClr val="636466">
                    <a:lumMod val="50000"/>
                    <a:lumOff val="50000"/>
                  </a:srgbClr>
                </a:solidFill>
                <a:latin typeface="+mj-lt"/>
                <a:ea typeface="+mj-ea"/>
                <a:cs typeface="+mj-cs"/>
              </a:defRPr>
            </a:pPr>
            <a:endParaRPr lang="en-US" sz="1400" b="1" dirty="0" smtClean="0">
              <a:solidFill>
                <a:schemeClr val="bg1"/>
              </a:solidFill>
              <a:latin typeface="Arial" charset="0"/>
              <a:ea typeface="Arial" charset="0"/>
              <a:cs typeface="Arial" charset="0"/>
            </a:endParaRPr>
          </a:p>
          <a:p>
            <a:pPr algn="ctr">
              <a:defRPr sz="1600" b="1" i="0" u="none" strike="noStrike" kern="1200" cap="none" spc="0" normalizeH="0" baseline="0">
                <a:solidFill>
                  <a:srgbClr val="636466">
                    <a:lumMod val="50000"/>
                    <a:lumOff val="50000"/>
                  </a:srgbClr>
                </a:solidFill>
                <a:latin typeface="+mj-lt"/>
                <a:ea typeface="+mj-ea"/>
                <a:cs typeface="+mj-cs"/>
              </a:defRPr>
            </a:pPr>
            <a:r>
              <a:rPr lang="en-US" sz="1400" b="1" dirty="0" smtClean="0">
                <a:solidFill>
                  <a:schemeClr val="bg1"/>
                </a:solidFill>
                <a:latin typeface="Arial" charset="0"/>
                <a:ea typeface="Arial" charset="0"/>
                <a:cs typeface="Arial" charset="0"/>
              </a:rPr>
              <a:t>Estimated </a:t>
            </a:r>
            <a:r>
              <a:rPr lang="en-US" sz="1400" b="1" dirty="0">
                <a:solidFill>
                  <a:schemeClr val="bg1"/>
                </a:solidFill>
                <a:latin typeface="Arial" charset="0"/>
                <a:ea typeface="Arial" charset="0"/>
                <a:cs typeface="Arial" charset="0"/>
              </a:rPr>
              <a:t>number of AIDS-related deaths, by 10-year age groups, </a:t>
            </a:r>
            <a:r>
              <a:rPr lang="en-US" sz="1400" b="1" dirty="0" smtClean="0">
                <a:solidFill>
                  <a:schemeClr val="bg1"/>
                </a:solidFill>
                <a:latin typeface="Arial" charset="0"/>
                <a:ea typeface="Arial" charset="0"/>
                <a:cs typeface="Arial" charset="0"/>
              </a:rPr>
              <a:t>2010-2016</a:t>
            </a:r>
            <a:endParaRPr lang="en-US" sz="1400" b="1" dirty="0">
              <a:solidFill>
                <a:schemeClr val="bg1"/>
              </a:solidFill>
              <a:latin typeface="Arial" charset="0"/>
              <a:ea typeface="Arial" charset="0"/>
              <a:cs typeface="Arial" charset="0"/>
            </a:endParaRPr>
          </a:p>
        </p:txBody>
      </p:sp>
      <p:sp>
        <p:nvSpPr>
          <p:cNvPr id="9" name="Rectangle 8"/>
          <p:cNvSpPr/>
          <p:nvPr/>
        </p:nvSpPr>
        <p:spPr>
          <a:xfrm>
            <a:off x="404377" y="6517351"/>
            <a:ext cx="6403067" cy="2308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UNAIDS 2017 estimates</a:t>
            </a:r>
          </a:p>
        </p:txBody>
      </p:sp>
      <p:graphicFrame>
        <p:nvGraphicFramePr>
          <p:cNvPr id="8" name="Chart 7">
            <a:extLst>
              <a:ext uri="{FF2B5EF4-FFF2-40B4-BE49-F238E27FC236}">
                <a16:creationId xmlns:xdr="http://schemas.openxmlformats.org/drawingml/2006/spreadsheetDrawing" xmlns:a16="http://schemas.microsoft.com/office/drawing/2014/main" xmlns="" xmlns:lc="http://schemas.openxmlformats.org/drawingml/2006/lockedCanvas" id="{00000000-0008-0000-2800-000003000000}"/>
              </a:ext>
            </a:extLst>
          </p:cNvPr>
          <p:cNvGraphicFramePr>
            <a:graphicFrameLocks/>
          </p:cNvGraphicFramePr>
          <p:nvPr>
            <p:extLst/>
          </p:nvPr>
        </p:nvGraphicFramePr>
        <p:xfrm>
          <a:off x="1382942" y="1856125"/>
          <a:ext cx="9426116" cy="44624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780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548748" y="-36036"/>
            <a:ext cx="10999222" cy="1723549"/>
          </a:xfrm>
          <a:prstGeom prst="rect">
            <a:avLst/>
          </a:prstGeom>
          <a:noFill/>
        </p:spPr>
        <p:txBody>
          <a:bodyPr wrap="square" rtlCol="0">
            <a:spAutoFit/>
          </a:bodyPr>
          <a:lstStyle/>
          <a:p>
            <a:pPr algn="ctr">
              <a:defRPr sz="1800" b="1" i="0" u="none" strike="noStrike" kern="1200" baseline="0">
                <a:solidFill>
                  <a:sysClr val="windowText" lastClr="000000">
                    <a:lumMod val="65000"/>
                    <a:lumOff val="35000"/>
                  </a:sysClr>
                </a:solidFill>
                <a:latin typeface="+mn-lt"/>
                <a:ea typeface="+mn-ea"/>
                <a:cs typeface="+mn-cs"/>
              </a:defRPr>
            </a:pPr>
            <a:r>
              <a:rPr lang="en-US" sz="3200" dirty="0" smtClean="0">
                <a:solidFill>
                  <a:schemeClr val="bg1"/>
                </a:solidFill>
                <a:latin typeface="Arial" charset="0"/>
                <a:ea typeface="Arial" charset="0"/>
                <a:cs typeface="Arial" charset="0"/>
              </a:rPr>
              <a:t>Two-thirds of adolescent AIDS deaths are in Eastern and Southern Africa</a:t>
            </a:r>
          </a:p>
          <a:p>
            <a:pPr algn="ctr">
              <a:defRPr sz="1800" b="1" i="0" u="none" strike="noStrike" kern="1200" baseline="0">
                <a:solidFill>
                  <a:sysClr val="windowText" lastClr="000000">
                    <a:lumMod val="65000"/>
                    <a:lumOff val="35000"/>
                  </a:sysClr>
                </a:solidFill>
                <a:latin typeface="+mn-lt"/>
                <a:ea typeface="+mn-ea"/>
                <a:cs typeface="+mn-cs"/>
              </a:defRPr>
            </a:pPr>
            <a:endParaRPr lang="en-US" sz="1400" dirty="0" smtClean="0">
              <a:solidFill>
                <a:schemeClr val="bg1"/>
              </a:solidFill>
              <a:latin typeface="Arial" charset="0"/>
              <a:ea typeface="Arial" charset="0"/>
              <a:cs typeface="Arial" charset="0"/>
            </a:endParaRPr>
          </a:p>
          <a:p>
            <a:pPr algn="ctr">
              <a:defRPr sz="1800" b="1" i="0" u="none" strike="noStrike" kern="1200" baseline="0">
                <a:solidFill>
                  <a:sysClr val="windowText" lastClr="000000">
                    <a:lumMod val="65000"/>
                    <a:lumOff val="35000"/>
                  </a:sysClr>
                </a:solidFill>
                <a:latin typeface="+mn-lt"/>
                <a:ea typeface="+mn-ea"/>
                <a:cs typeface="+mn-cs"/>
              </a:defRPr>
            </a:pPr>
            <a:r>
              <a:rPr lang="en-US" sz="1400" dirty="0" smtClean="0">
                <a:solidFill>
                  <a:schemeClr val="bg1"/>
                </a:solidFill>
                <a:latin typeface="Arial" charset="0"/>
                <a:ea typeface="Arial" charset="0"/>
                <a:cs typeface="Arial" charset="0"/>
              </a:rPr>
              <a:t>Estimated </a:t>
            </a:r>
            <a:r>
              <a:rPr lang="en-US" sz="1400" dirty="0">
                <a:solidFill>
                  <a:schemeClr val="bg1"/>
                </a:solidFill>
                <a:latin typeface="Arial" charset="0"/>
                <a:ea typeface="Arial" charset="0"/>
                <a:cs typeface="Arial" charset="0"/>
              </a:rPr>
              <a:t>number and percentage of AIDS-related deaths among adolescents aged </a:t>
            </a:r>
            <a:r>
              <a:rPr lang="en-US" sz="1400" dirty="0" smtClean="0">
                <a:solidFill>
                  <a:schemeClr val="bg1"/>
                </a:solidFill>
                <a:latin typeface="Arial" charset="0"/>
                <a:ea typeface="Arial" charset="0"/>
                <a:cs typeface="Arial" charset="0"/>
              </a:rPr>
              <a:t>10—19), </a:t>
            </a:r>
            <a:endParaRPr lang="en-US" sz="1400" dirty="0">
              <a:solidFill>
                <a:schemeClr val="bg1"/>
              </a:solidFill>
              <a:latin typeface="Arial" charset="0"/>
              <a:ea typeface="Arial" charset="0"/>
              <a:cs typeface="Arial" charset="0"/>
            </a:endParaRPr>
          </a:p>
          <a:p>
            <a:pPr algn="ctr">
              <a:defRPr sz="1800" b="1" i="0" u="none" strike="noStrike" kern="1200" baseline="0">
                <a:solidFill>
                  <a:sysClr val="windowText" lastClr="000000">
                    <a:lumMod val="65000"/>
                    <a:lumOff val="35000"/>
                  </a:sysClr>
                </a:solidFill>
                <a:latin typeface="+mn-lt"/>
                <a:ea typeface="+mn-ea"/>
                <a:cs typeface="+mn-cs"/>
              </a:defRPr>
            </a:pPr>
            <a:r>
              <a:rPr lang="en-US" sz="1400" dirty="0">
                <a:solidFill>
                  <a:schemeClr val="bg1"/>
                </a:solidFill>
                <a:latin typeface="Arial" charset="0"/>
                <a:ea typeface="Arial" charset="0"/>
                <a:cs typeface="Arial" charset="0"/>
              </a:rPr>
              <a:t>by UNICEF region, 2016</a:t>
            </a:r>
          </a:p>
        </p:txBody>
      </p:sp>
      <p:graphicFrame>
        <p:nvGraphicFramePr>
          <p:cNvPr id="7" name="Chart 6">
            <a:extLst>
              <a:ext uri="{FF2B5EF4-FFF2-40B4-BE49-F238E27FC236}">
                <a16:creationId xmlns:lc="http://schemas.openxmlformats.org/drawingml/2006/lockedCanvas" xmlns:a16="http://schemas.microsoft.com/office/drawing/2014/main" xmlns="" xmlns:xdr="http://schemas.openxmlformats.org/drawingml/2006/spreadsheetDrawing" id="{9EC7F6D8-38C3-4E78-91F9-7FCF0B8EABA0}"/>
              </a:ext>
            </a:extLst>
          </p:cNvPr>
          <p:cNvGraphicFramePr>
            <a:graphicFrameLocks/>
          </p:cNvGraphicFramePr>
          <p:nvPr>
            <p:extLst>
              <p:ext uri="{D42A27DB-BD31-4B8C-83A1-F6EECF244321}">
                <p14:modId xmlns:p14="http://schemas.microsoft.com/office/powerpoint/2010/main" val="2072427560"/>
              </p:ext>
            </p:extLst>
          </p:nvPr>
        </p:nvGraphicFramePr>
        <p:xfrm>
          <a:off x="1692927" y="1746002"/>
          <a:ext cx="8710863" cy="468267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270449" y="6475838"/>
            <a:ext cx="6403067" cy="3693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UNAIDS 2017 estimates</a:t>
            </a:r>
          </a:p>
          <a:p>
            <a:pPr defTabSz="685800"/>
            <a:r>
              <a:rPr lang="en-US" sz="900" dirty="0" smtClean="0">
                <a:solidFill>
                  <a:srgbClr val="636466"/>
                </a:solidFill>
                <a:latin typeface="Univers LT Std 55"/>
                <a:cs typeface="Univers LT Std 55"/>
              </a:rPr>
              <a:t>Note: </a:t>
            </a:r>
            <a:r>
              <a:rPr lang="en-US" sz="900" dirty="0">
                <a:solidFill>
                  <a:srgbClr val="636466"/>
                </a:solidFill>
                <a:latin typeface="Univers LT Std 55"/>
                <a:cs typeface="Univers LT Std 55"/>
              </a:rPr>
              <a:t>Data </a:t>
            </a:r>
            <a:r>
              <a:rPr lang="en-US" sz="900" dirty="0" smtClean="0">
                <a:solidFill>
                  <a:srgbClr val="636466"/>
                </a:solidFill>
                <a:latin typeface="Univers LT Std 55"/>
                <a:cs typeface="Univers LT Std 55"/>
              </a:rPr>
              <a:t>not available for Eastern Europe and Central Asia, North America, and Western Europe.</a:t>
            </a:r>
            <a:endParaRPr lang="en-US" sz="900" dirty="0">
              <a:solidFill>
                <a:srgbClr val="636466"/>
              </a:solidFill>
              <a:latin typeface="Univers LT Std 55"/>
              <a:cs typeface="Univers LT Std 55"/>
            </a:endParaRPr>
          </a:p>
        </p:txBody>
      </p:sp>
    </p:spTree>
    <p:extLst>
      <p:ext uri="{BB962C8B-B14F-4D97-AF65-F5344CB8AC3E}">
        <p14:creationId xmlns:p14="http://schemas.microsoft.com/office/powerpoint/2010/main" val="17685784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71940" y="102596"/>
            <a:ext cx="10999222" cy="1415772"/>
          </a:xfrm>
          <a:prstGeom prst="rect">
            <a:avLst/>
          </a:prstGeom>
          <a:noFill/>
        </p:spPr>
        <p:txBody>
          <a:bodyPr wrap="square" rtlCol="0">
            <a:spAutoFit/>
          </a:bodyPr>
          <a:lstStyle/>
          <a:p>
            <a:pPr algn="ctr">
              <a:defRPr sz="1600" b="1" i="0" u="none" strike="noStrike" kern="1200" cap="none" spc="0" normalizeH="0" baseline="0">
                <a:solidFill>
                  <a:srgbClr val="636466">
                    <a:lumMod val="50000"/>
                    <a:lumOff val="50000"/>
                  </a:srgbClr>
                </a:solidFill>
                <a:latin typeface="+mj-lt"/>
                <a:ea typeface="+mj-ea"/>
                <a:cs typeface="+mj-cs"/>
              </a:defRPr>
            </a:pPr>
            <a:r>
              <a:rPr lang="en-US" sz="3600" b="1" dirty="0" smtClean="0">
                <a:solidFill>
                  <a:schemeClr val="bg1"/>
                </a:solidFill>
                <a:latin typeface="Arial" charset="0"/>
                <a:ea typeface="Arial" charset="0"/>
                <a:cs typeface="Arial" charset="0"/>
              </a:rPr>
              <a:t>Most adolescents are not accessing lifesaving antiretroviral therapy</a:t>
            </a:r>
          </a:p>
          <a:p>
            <a:pPr algn="ctr">
              <a:defRPr sz="1600" b="1" i="0" u="none" strike="noStrike" kern="1200" cap="none" spc="0" normalizeH="0" baseline="0">
                <a:solidFill>
                  <a:srgbClr val="636466">
                    <a:lumMod val="50000"/>
                    <a:lumOff val="50000"/>
                  </a:srgbClr>
                </a:solidFill>
                <a:latin typeface="+mj-lt"/>
                <a:ea typeface="+mj-ea"/>
                <a:cs typeface="+mj-cs"/>
              </a:defRPr>
            </a:pPr>
            <a:r>
              <a:rPr lang="en-US" sz="1400" b="1" dirty="0" smtClean="0">
                <a:solidFill>
                  <a:schemeClr val="bg1"/>
                </a:solidFill>
                <a:latin typeface="Arial" charset="0"/>
                <a:ea typeface="Arial" charset="0"/>
                <a:cs typeface="Arial" charset="0"/>
              </a:rPr>
              <a:t>Percentage </a:t>
            </a:r>
            <a:r>
              <a:rPr lang="en-US" sz="1400" b="1" dirty="0">
                <a:solidFill>
                  <a:schemeClr val="bg1"/>
                </a:solidFill>
                <a:latin typeface="Arial" charset="0"/>
                <a:ea typeface="Arial" charset="0"/>
                <a:cs typeface="Arial" charset="0"/>
              </a:rPr>
              <a:t>of adolescents (aged </a:t>
            </a:r>
            <a:r>
              <a:rPr lang="en-US" sz="1400" b="1" dirty="0" smtClean="0">
                <a:solidFill>
                  <a:schemeClr val="bg1"/>
                </a:solidFill>
                <a:latin typeface="Arial" charset="0"/>
                <a:ea typeface="Arial" charset="0"/>
                <a:cs typeface="Arial" charset="0"/>
              </a:rPr>
              <a:t>10—19) </a:t>
            </a:r>
            <a:r>
              <a:rPr lang="en-US" sz="1400" b="1" dirty="0">
                <a:solidFill>
                  <a:schemeClr val="bg1"/>
                </a:solidFill>
                <a:latin typeface="Arial" charset="0"/>
                <a:ea typeface="Arial" charset="0"/>
                <a:cs typeface="Arial" charset="0"/>
              </a:rPr>
              <a:t>living with HIV who are receiving ART, 41 countries reporting by UNICEF regions, 2016</a:t>
            </a:r>
          </a:p>
        </p:txBody>
      </p:sp>
      <p:sp>
        <p:nvSpPr>
          <p:cNvPr id="9" name="Rectangle 8"/>
          <p:cNvSpPr/>
          <p:nvPr/>
        </p:nvSpPr>
        <p:spPr>
          <a:xfrm>
            <a:off x="393359" y="6333432"/>
            <a:ext cx="11640797" cy="507831"/>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UNAIDS/UNICEF/WHO Global AIDS Response Progress Reporting and UNAIDS 2017 estimates</a:t>
            </a:r>
          </a:p>
          <a:p>
            <a:pPr defTabSz="685800"/>
            <a:r>
              <a:rPr lang="en-US" sz="900" dirty="0" smtClean="0">
                <a:solidFill>
                  <a:srgbClr val="636466"/>
                </a:solidFill>
                <a:latin typeface="Univers LT Std 55"/>
                <a:cs typeface="Univers LT Std 55"/>
              </a:rPr>
              <a:t>Note: Global reporting of ART numbers by 5-year age group began in 2014 and not all countries are yet able to report ART numbers disaggregated to this level of age specificity. As a result, the values above represent 67 countries that were able to report adolescent ART data for 2015 (either full-year or first 6 months). These 67 countries account for 16% of all adolescents (aged 10—19) living with HIV globally.</a:t>
            </a:r>
          </a:p>
        </p:txBody>
      </p:sp>
      <p:graphicFrame>
        <p:nvGraphicFramePr>
          <p:cNvPr id="8" name="Chart 7">
            <a:extLst>
              <a:ext uri="{FF2B5EF4-FFF2-40B4-BE49-F238E27FC236}">
                <a16:creationId xmlns:xdr="http://schemas.openxmlformats.org/drawingml/2006/spreadsheetDrawing" xmlns:a16="http://schemas.microsoft.com/office/drawing/2014/main" xmlns="" xmlns:lc="http://schemas.openxmlformats.org/drawingml/2006/lockedCanvas" id="{2FC9F2E0-81CE-4740-ABD8-0C67442D78D8}"/>
              </a:ext>
            </a:extLst>
          </p:cNvPr>
          <p:cNvGraphicFramePr>
            <a:graphicFrameLocks/>
          </p:cNvGraphicFramePr>
          <p:nvPr>
            <p:extLst/>
          </p:nvPr>
        </p:nvGraphicFramePr>
        <p:xfrm>
          <a:off x="2822927" y="1758205"/>
          <a:ext cx="6450863" cy="4474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2427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20143" y="-31234"/>
            <a:ext cx="10999222" cy="1723549"/>
          </a:xfrm>
          <a:prstGeom prst="rect">
            <a:avLst/>
          </a:prstGeom>
          <a:noFill/>
        </p:spPr>
        <p:txBody>
          <a:bodyPr wrap="square" rtlCol="0">
            <a:spAutoFit/>
          </a:bodyPr>
          <a:lstStyle/>
          <a:p>
            <a:pPr algn="ctr">
              <a:defRPr sz="1440" b="1" i="0" u="none" strike="noStrike" kern="1200" cap="none"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16.5 million children have lost one or </a:t>
            </a:r>
            <a:r>
              <a:rPr lang="en-US" sz="3200" b="1" smtClean="0">
                <a:solidFill>
                  <a:schemeClr val="bg1"/>
                </a:solidFill>
                <a:latin typeface="Arial" charset="0"/>
                <a:ea typeface="Arial" charset="0"/>
                <a:cs typeface="Arial" charset="0"/>
              </a:rPr>
              <a:t>both </a:t>
            </a:r>
          </a:p>
          <a:p>
            <a:pPr algn="ctr">
              <a:defRPr sz="1440" b="1" i="0" u="none" strike="noStrike" kern="1200" cap="none"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parents to AIDS</a:t>
            </a:r>
          </a:p>
          <a:p>
            <a:pPr algn="ctr">
              <a:defRPr sz="1440" b="1" i="0" u="none" strike="noStrike" kern="1200" cap="none" spc="0" normalizeH="0" baseline="0">
                <a:solidFill>
                  <a:srgbClr val="636466">
                    <a:lumMod val="50000"/>
                    <a:lumOff val="50000"/>
                  </a:srgbClr>
                </a:solidFill>
                <a:latin typeface="+mj-lt"/>
                <a:ea typeface="+mj-ea"/>
                <a:cs typeface="+mj-cs"/>
              </a:defRPr>
            </a:pPr>
            <a:endParaRPr lang="en-US" sz="1400" b="1" dirty="0" smtClean="0">
              <a:solidFill>
                <a:schemeClr val="bg1"/>
              </a:solidFill>
              <a:latin typeface="Arial" charset="0"/>
              <a:ea typeface="Arial" charset="0"/>
              <a:cs typeface="Arial" charset="0"/>
            </a:endParaRPr>
          </a:p>
          <a:p>
            <a:pPr algn="ctr">
              <a:defRPr sz="1440" b="1" i="0" u="none" strike="noStrike" kern="1200" cap="none" spc="0" normalizeH="0" baseline="0">
                <a:solidFill>
                  <a:srgbClr val="636466">
                    <a:lumMod val="50000"/>
                    <a:lumOff val="50000"/>
                  </a:srgbClr>
                </a:solidFill>
                <a:latin typeface="+mj-lt"/>
                <a:ea typeface="+mj-ea"/>
                <a:cs typeface="+mj-cs"/>
              </a:defRPr>
            </a:pPr>
            <a:r>
              <a:rPr lang="en-US" sz="1400" b="1" dirty="0" smtClean="0">
                <a:solidFill>
                  <a:schemeClr val="bg1"/>
                </a:solidFill>
                <a:latin typeface="Arial" charset="0"/>
                <a:ea typeface="Arial" charset="0"/>
                <a:cs typeface="Arial" charset="0"/>
              </a:rPr>
              <a:t>Estimated </a:t>
            </a:r>
            <a:r>
              <a:rPr lang="en-US" sz="1400" b="1" dirty="0">
                <a:solidFill>
                  <a:schemeClr val="bg1"/>
                </a:solidFill>
                <a:latin typeface="Arial" charset="0"/>
                <a:ea typeface="Arial" charset="0"/>
                <a:cs typeface="Arial" charset="0"/>
              </a:rPr>
              <a:t>number of children (ages </a:t>
            </a:r>
            <a:r>
              <a:rPr lang="en-US" sz="1400" b="1" dirty="0" smtClean="0">
                <a:solidFill>
                  <a:schemeClr val="bg1"/>
                </a:solidFill>
                <a:latin typeface="Arial" charset="0"/>
                <a:ea typeface="Arial" charset="0"/>
                <a:cs typeface="Arial" charset="0"/>
              </a:rPr>
              <a:t>0—17) </a:t>
            </a:r>
            <a:r>
              <a:rPr lang="en-US" sz="1400" b="1" dirty="0">
                <a:solidFill>
                  <a:schemeClr val="bg1"/>
                </a:solidFill>
                <a:latin typeface="Arial" charset="0"/>
                <a:ea typeface="Arial" charset="0"/>
                <a:cs typeface="Arial" charset="0"/>
              </a:rPr>
              <a:t>who have lost one or both parents to an AIDS-related cause, </a:t>
            </a:r>
            <a:endParaRPr lang="en-US" sz="1400" b="1" dirty="0" smtClean="0">
              <a:solidFill>
                <a:schemeClr val="bg1"/>
              </a:solidFill>
              <a:latin typeface="Arial" charset="0"/>
              <a:ea typeface="Arial" charset="0"/>
              <a:cs typeface="Arial" charset="0"/>
            </a:endParaRPr>
          </a:p>
          <a:p>
            <a:pPr algn="ctr">
              <a:defRPr sz="1440" b="1" i="0" u="none" strike="noStrike" kern="1200" cap="none" spc="0" normalizeH="0" baseline="0">
                <a:solidFill>
                  <a:srgbClr val="636466">
                    <a:lumMod val="50000"/>
                    <a:lumOff val="50000"/>
                  </a:srgbClr>
                </a:solidFill>
                <a:latin typeface="+mj-lt"/>
                <a:ea typeface="+mj-ea"/>
                <a:cs typeface="+mj-cs"/>
              </a:defRPr>
            </a:pPr>
            <a:r>
              <a:rPr lang="en-US" sz="1400" b="1" dirty="0" smtClean="0">
                <a:solidFill>
                  <a:schemeClr val="bg1"/>
                </a:solidFill>
                <a:latin typeface="Arial" charset="0"/>
                <a:ea typeface="Arial" charset="0"/>
                <a:cs typeface="Arial" charset="0"/>
              </a:rPr>
              <a:t>by </a:t>
            </a:r>
            <a:r>
              <a:rPr lang="en-US" sz="1400" b="1" dirty="0">
                <a:solidFill>
                  <a:schemeClr val="bg1"/>
                </a:solidFill>
                <a:latin typeface="Arial" charset="0"/>
                <a:ea typeface="Arial" charset="0"/>
                <a:cs typeface="Arial" charset="0"/>
              </a:rPr>
              <a:t>UNICEF regions, 1990-2016</a:t>
            </a:r>
          </a:p>
        </p:txBody>
      </p:sp>
      <p:sp>
        <p:nvSpPr>
          <p:cNvPr id="9" name="Rectangle 8"/>
          <p:cNvSpPr/>
          <p:nvPr/>
        </p:nvSpPr>
        <p:spPr>
          <a:xfrm>
            <a:off x="404377" y="6517351"/>
            <a:ext cx="6403067" cy="2308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UNAIDS 2017 estimates</a:t>
            </a:r>
          </a:p>
        </p:txBody>
      </p:sp>
      <p:graphicFrame>
        <p:nvGraphicFramePr>
          <p:cNvPr id="8" name="Chart 7">
            <a:extLst>
              <a:ext uri="{FF2B5EF4-FFF2-40B4-BE49-F238E27FC236}">
                <a16:creationId xmlns:lc="http://schemas.openxmlformats.org/drawingml/2006/lockedCanvas" xmlns="" xmlns:a16="http://schemas.microsoft.com/office/drawing/2014/main" xmlns:xdr="http://schemas.openxmlformats.org/drawingml/2006/spreadsheetDrawing" id="{00000000-0008-0000-2C00-000002000000}"/>
              </a:ext>
            </a:extLst>
          </p:cNvPr>
          <p:cNvGraphicFramePr>
            <a:graphicFrameLocks/>
          </p:cNvGraphicFramePr>
          <p:nvPr>
            <p:extLst>
              <p:ext uri="{D42A27DB-BD31-4B8C-83A1-F6EECF244321}">
                <p14:modId xmlns:p14="http://schemas.microsoft.com/office/powerpoint/2010/main" val="428780662"/>
              </p:ext>
            </p:extLst>
          </p:nvPr>
        </p:nvGraphicFramePr>
        <p:xfrm>
          <a:off x="1684798" y="1771145"/>
          <a:ext cx="8822404" cy="47462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8151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548748" y="6350169"/>
            <a:ext cx="10523699" cy="507831"/>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UNICEF analysis of DHS, MICS, and other national household surveys, 2010-2016</a:t>
            </a:r>
          </a:p>
          <a:p>
            <a:pPr defTabSz="685800"/>
            <a:r>
              <a:rPr lang="en-US" sz="900" dirty="0" smtClean="0">
                <a:solidFill>
                  <a:srgbClr val="636466"/>
                </a:solidFill>
                <a:latin typeface="Univers LT Std 55"/>
                <a:cs typeface="Univers LT Std 55"/>
              </a:rPr>
              <a:t>Note: Regional summaries are only available for regions in which at least 50% of the population is represented in surveys from 2011 to 2016; East Asia and Pacific estimates include China; South Asia estimates include India</a:t>
            </a:r>
          </a:p>
        </p:txBody>
      </p:sp>
      <p:graphicFrame>
        <p:nvGraphicFramePr>
          <p:cNvPr id="7" name="Chart 6">
            <a:extLst>
              <a:ext uri="{FF2B5EF4-FFF2-40B4-BE49-F238E27FC236}">
                <a16:creationId xmlns:lc="http://schemas.openxmlformats.org/drawingml/2006/lockedCanvas" xmlns="" xmlns:a16="http://schemas.microsoft.com/office/drawing/2014/main" xmlns:xdr="http://schemas.openxmlformats.org/drawingml/2006/spreadsheetDrawing" id="{1049B681-676B-4A79-B77B-2C85833C8ED5}"/>
              </a:ext>
            </a:extLst>
          </p:cNvPr>
          <p:cNvGraphicFramePr>
            <a:graphicFrameLocks/>
          </p:cNvGraphicFramePr>
          <p:nvPr>
            <p:extLst>
              <p:ext uri="{D42A27DB-BD31-4B8C-83A1-F6EECF244321}">
                <p14:modId xmlns:p14="http://schemas.microsoft.com/office/powerpoint/2010/main" val="413441967"/>
              </p:ext>
            </p:extLst>
          </p:nvPr>
        </p:nvGraphicFramePr>
        <p:xfrm>
          <a:off x="1416324" y="1865450"/>
          <a:ext cx="9359352" cy="444377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48748" y="90092"/>
            <a:ext cx="10999222" cy="1508105"/>
          </a:xfrm>
          <a:prstGeom prst="rect">
            <a:avLst/>
          </a:prstGeom>
          <a:noFill/>
        </p:spPr>
        <p:txBody>
          <a:bodyPr wrap="square" rtlCol="0">
            <a:spAutoFit/>
          </a:bodyPr>
          <a:lstStyle/>
          <a:p>
            <a:pPr algn="ctr">
              <a:defRPr sz="1600" b="1" i="0" u="none" strike="noStrike" kern="1200" cap="none"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Room for dramatic improvement: </a:t>
            </a:r>
          </a:p>
          <a:p>
            <a:pPr algn="ctr">
              <a:defRPr sz="1600" b="1" i="0" u="none" strike="noStrike" kern="1200" cap="none"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knowledge, condom use and HIV testing</a:t>
            </a:r>
            <a:endParaRPr lang="en-US" sz="3200" b="1" dirty="0">
              <a:solidFill>
                <a:schemeClr val="bg1"/>
              </a:solidFill>
              <a:latin typeface="Arial" charset="0"/>
              <a:ea typeface="Arial" charset="0"/>
              <a:cs typeface="Arial" charset="0"/>
            </a:endParaRPr>
          </a:p>
          <a:p>
            <a:pPr algn="ctr">
              <a:defRPr sz="1600" b="1" i="0" u="none" strike="noStrike" kern="1200" cap="none" spc="0" normalizeH="0" baseline="0">
                <a:solidFill>
                  <a:srgbClr val="636466">
                    <a:lumMod val="50000"/>
                    <a:lumOff val="50000"/>
                  </a:srgbClr>
                </a:solidFill>
                <a:latin typeface="+mj-lt"/>
                <a:ea typeface="+mj-ea"/>
                <a:cs typeface="+mj-cs"/>
              </a:defRPr>
            </a:pPr>
            <a:endParaRPr lang="en-US" sz="1400" b="1" dirty="0" smtClean="0">
              <a:solidFill>
                <a:schemeClr val="bg1"/>
              </a:solidFill>
              <a:latin typeface="Arial" charset="0"/>
              <a:ea typeface="Arial" charset="0"/>
              <a:cs typeface="Arial" charset="0"/>
            </a:endParaRPr>
          </a:p>
          <a:p>
            <a:pPr algn="ctr">
              <a:defRPr sz="1600" b="1" i="0" u="none" strike="noStrike" kern="1200" cap="none" spc="0" normalizeH="0" baseline="0">
                <a:solidFill>
                  <a:srgbClr val="636466">
                    <a:lumMod val="50000"/>
                    <a:lumOff val="50000"/>
                  </a:srgbClr>
                </a:solidFill>
                <a:latin typeface="+mj-lt"/>
                <a:ea typeface="+mj-ea"/>
                <a:cs typeface="+mj-cs"/>
              </a:defRPr>
            </a:pPr>
            <a:r>
              <a:rPr lang="en-US" sz="1400" b="1" dirty="0" smtClean="0">
                <a:solidFill>
                  <a:schemeClr val="bg1"/>
                </a:solidFill>
                <a:latin typeface="Arial" charset="0"/>
                <a:ea typeface="Arial" charset="0"/>
                <a:cs typeface="Arial" charset="0"/>
              </a:rPr>
              <a:t>Selected </a:t>
            </a:r>
            <a:r>
              <a:rPr lang="en-US" sz="1400" b="1" dirty="0">
                <a:solidFill>
                  <a:schemeClr val="bg1"/>
                </a:solidFill>
                <a:latin typeface="Arial" charset="0"/>
                <a:ea typeface="Arial" charset="0"/>
                <a:cs typeface="Arial" charset="0"/>
              </a:rPr>
              <a:t>indicator coverage among adolescent boys and </a:t>
            </a:r>
            <a:r>
              <a:rPr lang="en-US" sz="1400" b="1" dirty="0" smtClean="0">
                <a:solidFill>
                  <a:schemeClr val="bg1"/>
                </a:solidFill>
                <a:latin typeface="Arial" charset="0"/>
                <a:ea typeface="Arial" charset="0"/>
                <a:cs typeface="Arial" charset="0"/>
              </a:rPr>
              <a:t>girls</a:t>
            </a:r>
            <a:r>
              <a:rPr lang="en-US" sz="1400" b="1" dirty="0">
                <a:solidFill>
                  <a:schemeClr val="bg1"/>
                </a:solidFill>
                <a:latin typeface="Arial" charset="0"/>
                <a:ea typeface="Arial" charset="0"/>
                <a:cs typeface="Arial" charset="0"/>
              </a:rPr>
              <a:t> </a:t>
            </a:r>
            <a:r>
              <a:rPr lang="en-US" sz="1400" b="1" dirty="0" smtClean="0">
                <a:solidFill>
                  <a:schemeClr val="bg1"/>
                </a:solidFill>
                <a:latin typeface="Arial" charset="0"/>
                <a:ea typeface="Arial" charset="0"/>
                <a:cs typeface="Arial" charset="0"/>
              </a:rPr>
              <a:t>(aged 15—19), </a:t>
            </a:r>
            <a:r>
              <a:rPr lang="en-US" sz="1400" b="1" dirty="0">
                <a:solidFill>
                  <a:schemeClr val="bg1"/>
                </a:solidFill>
                <a:latin typeface="Arial" charset="0"/>
                <a:ea typeface="Arial" charset="0"/>
                <a:cs typeface="Arial" charset="0"/>
              </a:rPr>
              <a:t>Sub-Saharan Africa, 2010-2016</a:t>
            </a:r>
          </a:p>
        </p:txBody>
      </p:sp>
    </p:spTree>
    <p:extLst>
      <p:ext uri="{BB962C8B-B14F-4D97-AF65-F5344CB8AC3E}">
        <p14:creationId xmlns:p14="http://schemas.microsoft.com/office/powerpoint/2010/main" val="3385593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548748" y="231986"/>
            <a:ext cx="10999222" cy="1292662"/>
          </a:xfrm>
          <a:prstGeom prst="rect">
            <a:avLst/>
          </a:prstGeom>
          <a:noFill/>
        </p:spPr>
        <p:txBody>
          <a:bodyPr wrap="square" rtlCol="0">
            <a:spAutoFit/>
          </a:bodyPr>
          <a:lstStyle/>
          <a:p>
            <a:pPr algn="ctr">
              <a:defRPr sz="1600" b="1" i="0" u="none" strike="noStrike" kern="1200" cap="none" spc="0" normalizeH="0" baseline="0">
                <a:solidFill>
                  <a:srgbClr val="636466">
                    <a:lumMod val="50000"/>
                    <a:lumOff val="50000"/>
                  </a:srgbClr>
                </a:solidFill>
                <a:latin typeface="+mj-lt"/>
                <a:ea typeface="+mj-ea"/>
                <a:cs typeface="+mj-cs"/>
              </a:defRPr>
            </a:pPr>
            <a:r>
              <a:rPr lang="en-US" sz="3200" b="1" dirty="0" smtClean="0">
                <a:solidFill>
                  <a:schemeClr val="bg1"/>
                </a:solidFill>
                <a:latin typeface="Arial" charset="0"/>
                <a:ea typeface="Arial" charset="0"/>
                <a:cs typeface="Arial" charset="0"/>
              </a:rPr>
              <a:t>Adolescents still lack knowledge, are not using condoms and are not accessing HIV testing</a:t>
            </a:r>
            <a:endParaRPr lang="en-US" sz="3200" b="1" dirty="0">
              <a:solidFill>
                <a:schemeClr val="bg1"/>
              </a:solidFill>
              <a:latin typeface="Arial" charset="0"/>
              <a:ea typeface="Arial" charset="0"/>
              <a:cs typeface="Arial" charset="0"/>
            </a:endParaRPr>
          </a:p>
          <a:p>
            <a:pPr algn="ctr">
              <a:defRPr sz="1600" b="1" i="0" u="none" strike="noStrike" kern="1200" cap="none" spc="0" normalizeH="0" baseline="0">
                <a:solidFill>
                  <a:srgbClr val="636466">
                    <a:lumMod val="50000"/>
                    <a:lumOff val="50000"/>
                  </a:srgbClr>
                </a:solidFill>
                <a:latin typeface="+mj-lt"/>
                <a:ea typeface="+mj-ea"/>
                <a:cs typeface="+mj-cs"/>
              </a:defRPr>
            </a:pPr>
            <a:r>
              <a:rPr lang="en-US" sz="1400" b="1" dirty="0" smtClean="0">
                <a:solidFill>
                  <a:schemeClr val="bg1"/>
                </a:solidFill>
                <a:latin typeface="Arial" charset="0"/>
                <a:ea typeface="Arial" charset="0"/>
                <a:cs typeface="Arial" charset="0"/>
              </a:rPr>
              <a:t>Selected </a:t>
            </a:r>
            <a:r>
              <a:rPr lang="en-US" sz="1400" b="1" dirty="0">
                <a:solidFill>
                  <a:schemeClr val="bg1"/>
                </a:solidFill>
                <a:latin typeface="Arial" charset="0"/>
                <a:ea typeface="Arial" charset="0"/>
                <a:cs typeface="Arial" charset="0"/>
              </a:rPr>
              <a:t>indicator coverage among adolescent boys and </a:t>
            </a:r>
            <a:r>
              <a:rPr lang="en-US" sz="1400" b="1" dirty="0" smtClean="0">
                <a:solidFill>
                  <a:schemeClr val="bg1"/>
                </a:solidFill>
                <a:latin typeface="Arial" charset="0"/>
                <a:ea typeface="Arial" charset="0"/>
                <a:cs typeface="Arial" charset="0"/>
              </a:rPr>
              <a:t>girls</a:t>
            </a:r>
            <a:r>
              <a:rPr lang="en-US" sz="1400" b="1" dirty="0">
                <a:solidFill>
                  <a:schemeClr val="bg1"/>
                </a:solidFill>
                <a:latin typeface="Arial" charset="0"/>
                <a:ea typeface="Arial" charset="0"/>
                <a:cs typeface="Arial" charset="0"/>
              </a:rPr>
              <a:t> </a:t>
            </a:r>
            <a:r>
              <a:rPr lang="en-US" sz="1400" b="1" dirty="0" smtClean="0">
                <a:solidFill>
                  <a:schemeClr val="bg1"/>
                </a:solidFill>
                <a:latin typeface="Arial" charset="0"/>
                <a:ea typeface="Arial" charset="0"/>
                <a:cs typeface="Arial" charset="0"/>
              </a:rPr>
              <a:t>(aged 15—19), </a:t>
            </a:r>
            <a:r>
              <a:rPr lang="en-US" sz="1400" b="1" dirty="0">
                <a:solidFill>
                  <a:schemeClr val="bg1"/>
                </a:solidFill>
                <a:latin typeface="Arial" charset="0"/>
                <a:ea typeface="Arial" charset="0"/>
                <a:cs typeface="Arial" charset="0"/>
              </a:rPr>
              <a:t>Sub-Saharan Africa, 2010-2016</a:t>
            </a:r>
          </a:p>
        </p:txBody>
      </p:sp>
      <p:sp>
        <p:nvSpPr>
          <p:cNvPr id="9" name="Rectangle 8"/>
          <p:cNvSpPr/>
          <p:nvPr/>
        </p:nvSpPr>
        <p:spPr>
          <a:xfrm>
            <a:off x="548748" y="6350169"/>
            <a:ext cx="10523699" cy="3693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UNICEF analysis of DHS, MICS, and other national household surveys, 2010-2016</a:t>
            </a:r>
          </a:p>
          <a:p>
            <a:pPr defTabSz="685800"/>
            <a:r>
              <a:rPr lang="en-US" sz="900" dirty="0" smtClean="0">
                <a:solidFill>
                  <a:srgbClr val="636466"/>
                </a:solidFill>
                <a:latin typeface="Univers LT Std 55"/>
                <a:cs typeface="Univers LT Std 55"/>
              </a:rPr>
              <a:t>Note: Regional summaries are only available for regions in which at least 50% of the population is represented in surveys from 2011 to 2016;</a:t>
            </a:r>
          </a:p>
        </p:txBody>
      </p:sp>
      <p:graphicFrame>
        <p:nvGraphicFramePr>
          <p:cNvPr id="8" name="Chart 7">
            <a:extLst>
              <a:ext uri="{FF2B5EF4-FFF2-40B4-BE49-F238E27FC236}">
                <a16:creationId xmlns:xdr="http://schemas.openxmlformats.org/drawingml/2006/spreadsheetDrawing" xmlns:a16="http://schemas.microsoft.com/office/drawing/2014/main" xmlns="" xmlns:lc="http://schemas.openxmlformats.org/drawingml/2006/lockedCanvas" id="{89DE4CD0-F6AD-4B91-A1E3-5EA60B6EF1C0}"/>
              </a:ext>
            </a:extLst>
          </p:cNvPr>
          <p:cNvGraphicFramePr>
            <a:graphicFrameLocks/>
          </p:cNvGraphicFramePr>
          <p:nvPr>
            <p:extLst/>
          </p:nvPr>
        </p:nvGraphicFramePr>
        <p:xfrm>
          <a:off x="2028151" y="1889314"/>
          <a:ext cx="7564891" cy="4254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66561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061625.JPG"/>
          <p:cNvPicPr>
            <a:picLocks noChangeAspect="1"/>
          </p:cNvPicPr>
          <p:nvPr/>
        </p:nvPicPr>
        <p:blipFill rotWithShape="1">
          <a:blip r:embed="rId3" cstate="print">
            <a:extLst>
              <a:ext uri="{28A0092B-C50C-407E-A947-70E740481C1C}">
                <a14:useLocalDpi xmlns:a14="http://schemas.microsoft.com/office/drawing/2010/main" val="0"/>
              </a:ext>
            </a:extLst>
          </a:blip>
          <a:srcRect l="39855"/>
          <a:stretch/>
        </p:blipFill>
        <p:spPr>
          <a:xfrm>
            <a:off x="6004868" y="0"/>
            <a:ext cx="6187131" cy="6858000"/>
          </a:xfrm>
          <a:prstGeom prst="rect">
            <a:avLst/>
          </a:prstGeom>
        </p:spPr>
      </p:pic>
      <p:sp>
        <p:nvSpPr>
          <p:cNvPr id="2" name="Rectangle 1"/>
          <p:cNvSpPr/>
          <p:nvPr/>
        </p:nvSpPr>
        <p:spPr>
          <a:xfrm>
            <a:off x="499609" y="3050506"/>
            <a:ext cx="5019226" cy="2800767"/>
          </a:xfrm>
          <a:prstGeom prst="rect">
            <a:avLst/>
          </a:prstGeom>
        </p:spPr>
        <p:txBody>
          <a:bodyPr wrap="square">
            <a:spAutoFit/>
          </a:bodyPr>
          <a:lstStyle/>
          <a:p>
            <a:r>
              <a:rPr lang="en-US" sz="1600" dirty="0" smtClean="0">
                <a:latin typeface="Arial" charset="0"/>
                <a:ea typeface="Arial" charset="0"/>
                <a:cs typeface="Arial" charset="0"/>
              </a:rPr>
              <a:t>In </a:t>
            </a:r>
            <a:r>
              <a:rPr lang="en-US" sz="1600" dirty="0">
                <a:latin typeface="Arial" charset="0"/>
                <a:ea typeface="Arial" charset="0"/>
                <a:cs typeface="Arial" charset="0"/>
              </a:rPr>
              <a:t>2016, the world committed once again to bold targets for women, children and adolescents at risk of and/or living with HIV. And today, new tools exist that could make this possible; much evidence and knowledge has been gained, and resources, though scarcer, remain available. </a:t>
            </a:r>
            <a:endParaRPr lang="en-US" sz="1600" dirty="0" smtClean="0">
              <a:latin typeface="Arial" charset="0"/>
              <a:ea typeface="Arial" charset="0"/>
              <a:cs typeface="Arial" charset="0"/>
            </a:endParaRPr>
          </a:p>
          <a:p>
            <a:endParaRPr lang="en-US" sz="1600" dirty="0">
              <a:latin typeface="Arial" charset="0"/>
              <a:ea typeface="Arial" charset="0"/>
              <a:cs typeface="Arial" charset="0"/>
            </a:endParaRPr>
          </a:p>
          <a:p>
            <a:r>
              <a:rPr lang="en-US" sz="1600" dirty="0" smtClean="0">
                <a:latin typeface="Arial" charset="0"/>
                <a:ea typeface="Arial" charset="0"/>
                <a:cs typeface="Arial" charset="0"/>
              </a:rPr>
              <a:t>How </a:t>
            </a:r>
            <a:r>
              <a:rPr lang="en-US" sz="1600" dirty="0">
                <a:latin typeface="Arial" charset="0"/>
                <a:ea typeface="Arial" charset="0"/>
                <a:cs typeface="Arial" charset="0"/>
              </a:rPr>
              <a:t>the world comes together in the next 36 months to finally address the needs of the forgotten populations of children and adolescents will be a major driver of the success in putting an end to AIDS. </a:t>
            </a:r>
          </a:p>
        </p:txBody>
      </p:sp>
      <p:sp>
        <p:nvSpPr>
          <p:cNvPr id="9" name="TextBox 8"/>
          <p:cNvSpPr txBox="1"/>
          <p:nvPr/>
        </p:nvSpPr>
        <p:spPr>
          <a:xfrm>
            <a:off x="486034" y="495961"/>
            <a:ext cx="5032801" cy="2062103"/>
          </a:xfrm>
          <a:prstGeom prst="rect">
            <a:avLst/>
          </a:prstGeom>
          <a:noFill/>
        </p:spPr>
        <p:txBody>
          <a:bodyPr wrap="square" rtlCol="0" anchor="t" anchorCtr="0">
            <a:spAutoFit/>
          </a:bodyPr>
          <a:lstStyle/>
          <a:p>
            <a:r>
              <a:rPr lang="en-US" sz="3200" b="1" dirty="0">
                <a:solidFill>
                  <a:srgbClr val="139CEB"/>
                </a:solidFill>
                <a:latin typeface="Arial" charset="0"/>
                <a:ea typeface="Arial" charset="0"/>
                <a:cs typeface="Arial" charset="0"/>
              </a:rPr>
              <a:t>The outlook for hundreds of thousands of children and adolescents is bleak.</a:t>
            </a:r>
          </a:p>
        </p:txBody>
      </p:sp>
      <p:sp>
        <p:nvSpPr>
          <p:cNvPr id="8" name="Title 1"/>
          <p:cNvSpPr txBox="1">
            <a:spLocks/>
          </p:cNvSpPr>
          <p:nvPr/>
        </p:nvSpPr>
        <p:spPr>
          <a:xfrm>
            <a:off x="462984" y="6206764"/>
            <a:ext cx="5080192" cy="381000"/>
          </a:xfrm>
          <a:prstGeom prst="rect">
            <a:avLst/>
          </a:prstGeom>
          <a:noFill/>
          <a:ln>
            <a:noFill/>
            <a:prstDash val="sysDash"/>
          </a:ln>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400" dirty="0"/>
              <a:t>© UNICEF/UN061625/</a:t>
            </a:r>
            <a:r>
              <a:rPr lang="en-US" sz="1400" dirty="0" err="1"/>
              <a:t>Dejongh</a:t>
            </a:r>
            <a:endParaRPr lang="en-US" sz="1400" dirty="0">
              <a:solidFill>
                <a:schemeClr val="bg2">
                  <a:lumMod val="10000"/>
                </a:schemeClr>
              </a:solidFill>
              <a:latin typeface="Univers LT Std 45 Light Obl"/>
              <a:cs typeface="Univers LT Std 45 Light Obl"/>
            </a:endParaRPr>
          </a:p>
        </p:txBody>
      </p:sp>
    </p:spTree>
    <p:extLst>
      <p:ext uri="{BB962C8B-B14F-4D97-AF65-F5344CB8AC3E}">
        <p14:creationId xmlns:p14="http://schemas.microsoft.com/office/powerpoint/2010/main" val="519095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ver image_Blue wash.jpg"/>
          <p:cNvPicPr>
            <a:picLocks noChangeAspect="1"/>
          </p:cNvPicPr>
          <p:nvPr/>
        </p:nvPicPr>
        <p:blipFill rotWithShape="1">
          <a:blip r:embed="rId3" cstate="print">
            <a:extLst>
              <a:ext uri="{28A0092B-C50C-407E-A947-70E740481C1C}">
                <a14:useLocalDpi xmlns:a14="http://schemas.microsoft.com/office/drawing/2010/main" val="0"/>
              </a:ext>
            </a:extLst>
          </a:blip>
          <a:srcRect l="19826" t="24479" r="17226" b="22458"/>
          <a:stretch/>
        </p:blipFill>
        <p:spPr>
          <a:xfrm>
            <a:off x="0" y="0"/>
            <a:ext cx="12192000" cy="6857999"/>
          </a:xfrm>
          <a:prstGeom prst="rect">
            <a:avLst/>
          </a:prstGeom>
        </p:spPr>
      </p:pic>
      <p:grpSp>
        <p:nvGrpSpPr>
          <p:cNvPr id="9" name="Group 8"/>
          <p:cNvGrpSpPr/>
          <p:nvPr/>
        </p:nvGrpSpPr>
        <p:grpSpPr>
          <a:xfrm>
            <a:off x="10013360" y="0"/>
            <a:ext cx="1562985" cy="1563123"/>
            <a:chOff x="9364122" y="0"/>
            <a:chExt cx="2212224" cy="2212420"/>
          </a:xfrm>
        </p:grpSpPr>
        <p:sp>
          <p:nvSpPr>
            <p:cNvPr id="10" name="Rectangle 9"/>
            <p:cNvSpPr/>
            <p:nvPr/>
          </p:nvSpPr>
          <p:spPr>
            <a:xfrm>
              <a:off x="9364122" y="0"/>
              <a:ext cx="2212224" cy="2212420"/>
            </a:xfrm>
            <a:prstGeom prst="rect">
              <a:avLst/>
            </a:prstGeom>
            <a:solidFill>
              <a:srgbClr val="139C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4"/>
            <a:stretch>
              <a:fillRect/>
            </a:stretch>
          </p:blipFill>
          <p:spPr>
            <a:xfrm>
              <a:off x="9649544" y="1078049"/>
              <a:ext cx="1638300" cy="876300"/>
            </a:xfrm>
            <a:prstGeom prst="rect">
              <a:avLst/>
            </a:prstGeom>
          </p:spPr>
        </p:pic>
      </p:grpSp>
      <p:sp>
        <p:nvSpPr>
          <p:cNvPr id="13" name="TextBox 12"/>
          <p:cNvSpPr txBox="1"/>
          <p:nvPr/>
        </p:nvSpPr>
        <p:spPr>
          <a:xfrm>
            <a:off x="546109" y="2915476"/>
            <a:ext cx="11062799" cy="1015663"/>
          </a:xfrm>
          <a:prstGeom prst="rect">
            <a:avLst/>
          </a:prstGeom>
          <a:noFill/>
          <a:effectLst>
            <a:outerShdw blurRad="50800" dist="38100" dir="5400000" algn="t" rotWithShape="0">
              <a:prstClr val="black">
                <a:alpha val="40000"/>
              </a:prstClr>
            </a:outerShdw>
          </a:effectLst>
        </p:spPr>
        <p:txBody>
          <a:bodyPr wrap="square" rtlCol="0" anchor="t" anchorCtr="0">
            <a:spAutoFit/>
          </a:bodyPr>
          <a:lstStyle/>
          <a:p>
            <a:pPr algn="ctr"/>
            <a:r>
              <a:rPr lang="en-US" sz="6000" b="1" dirty="0" smtClean="0">
                <a:solidFill>
                  <a:schemeClr val="bg1"/>
                </a:solidFill>
                <a:latin typeface="Arial" charset="0"/>
                <a:ea typeface="Arial" charset="0"/>
                <a:cs typeface="Arial" charset="0"/>
              </a:rPr>
              <a:t>Thank you</a:t>
            </a:r>
            <a:endParaRPr lang="en-US" sz="60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89674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287701" y="6360422"/>
            <a:ext cx="11081914" cy="646331"/>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info here: </a:t>
            </a:r>
            <a:r>
              <a:rPr lang="en-US" sz="900" dirty="0">
                <a:solidFill>
                  <a:srgbClr val="636466"/>
                </a:solidFill>
                <a:latin typeface="Univers LT Std 55"/>
                <a:cs typeface="Univers LT Std 55"/>
              </a:rPr>
              <a:t>UNICEF analysis of UNAIDS </a:t>
            </a:r>
            <a:r>
              <a:rPr lang="en-US" sz="900" dirty="0" smtClean="0">
                <a:solidFill>
                  <a:srgbClr val="636466"/>
                </a:solidFill>
                <a:latin typeface="Univers LT Std 55"/>
                <a:cs typeface="Univers LT Std 55"/>
              </a:rPr>
              <a:t>2017 estimates</a:t>
            </a:r>
          </a:p>
          <a:p>
            <a:pPr defTabSz="685800"/>
            <a:r>
              <a:rPr lang="en-US" sz="900" dirty="0">
                <a:latin typeface="Univers LT Std 55 Roman" charset="0"/>
                <a:ea typeface="Univers LT Std 55 Roman" charset="0"/>
                <a:cs typeface="Univers LT Std 55 Roman" charset="0"/>
              </a:rPr>
              <a:t>Note: This chart assumes the super-fast-track target of achieving only 20,000 new infections among children aged 0–14 years globally by 2020. Projections have been calculated by calculating the average annual rate of reduction from 2010–2016 and applying that rate through 2020. Projection trends towards each target assume an average annual rate of increase from 2016 to 2020.</a:t>
            </a:r>
            <a:endParaRPr lang="en-US" sz="900" dirty="0">
              <a:solidFill>
                <a:srgbClr val="000000"/>
              </a:solidFill>
              <a:latin typeface="Univers LT Std 55 Roman" charset="0"/>
              <a:ea typeface="Univers LT Std 55 Roman" charset="0"/>
              <a:cs typeface="Univers LT Std 55 Roman" charset="0"/>
            </a:endParaRPr>
          </a:p>
          <a:p>
            <a:pPr defTabSz="685800"/>
            <a:endParaRPr lang="en-US" sz="900" dirty="0">
              <a:solidFill>
                <a:srgbClr val="636466"/>
              </a:solidFill>
              <a:latin typeface="Univers LT Std 55"/>
              <a:cs typeface="Univers LT Std 55"/>
            </a:endParaRPr>
          </a:p>
        </p:txBody>
      </p:sp>
      <p:sp>
        <p:nvSpPr>
          <p:cNvPr id="5" name="TextBox 4"/>
          <p:cNvSpPr txBox="1"/>
          <p:nvPr/>
        </p:nvSpPr>
        <p:spPr>
          <a:xfrm>
            <a:off x="548748" y="231986"/>
            <a:ext cx="10999222" cy="1015663"/>
          </a:xfrm>
          <a:prstGeom prst="rect">
            <a:avLst/>
          </a:prstGeom>
          <a:noFill/>
        </p:spPr>
        <p:txBody>
          <a:bodyPr wrap="square" rtlCol="0">
            <a:spAutoFit/>
          </a:bodyPr>
          <a:lstStyle/>
          <a:p>
            <a:pPr algn="ctr">
              <a:defRPr sz="1200" b="0" i="0" u="none" strike="noStrike" kern="1200" spc="0" baseline="0">
                <a:solidFill>
                  <a:srgbClr val="636466">
                    <a:lumMod val="65000"/>
                    <a:lumOff val="35000"/>
                  </a:srgbClr>
                </a:solidFill>
                <a:latin typeface="+mn-lt"/>
                <a:ea typeface="+mn-ea"/>
                <a:cs typeface="+mn-cs"/>
              </a:defRPr>
            </a:pPr>
            <a:r>
              <a:rPr lang="en-US" sz="3200" b="1" dirty="0" smtClean="0">
                <a:solidFill>
                  <a:schemeClr val="bg1"/>
                </a:solidFill>
                <a:latin typeface="Arial" charset="0"/>
                <a:ea typeface="Arial" charset="0"/>
                <a:cs typeface="Arial" charset="0"/>
              </a:rPr>
              <a:t>Dramatic shift is needed to meet targets set for children</a:t>
            </a:r>
          </a:p>
          <a:p>
            <a:pPr algn="ctr">
              <a:defRPr sz="1200" b="0" i="0" u="none" strike="noStrike" kern="1200" spc="0" baseline="0">
                <a:solidFill>
                  <a:srgbClr val="636466">
                    <a:lumMod val="65000"/>
                    <a:lumOff val="35000"/>
                  </a:srgbClr>
                </a:solidFill>
                <a:latin typeface="+mn-lt"/>
                <a:ea typeface="+mn-ea"/>
                <a:cs typeface="+mn-cs"/>
              </a:defRPr>
            </a:pPr>
            <a:endParaRPr lang="en-US" sz="1400" b="1" dirty="0" smtClean="0">
              <a:solidFill>
                <a:schemeClr val="bg1"/>
              </a:solidFill>
              <a:latin typeface="Arial" charset="0"/>
              <a:ea typeface="Arial" charset="0"/>
              <a:cs typeface="Arial" charset="0"/>
            </a:endParaRPr>
          </a:p>
          <a:p>
            <a:pPr algn="ctr">
              <a:defRPr sz="1200" b="0" i="0" u="none" strike="noStrike" kern="1200" spc="0" baseline="0">
                <a:solidFill>
                  <a:srgbClr val="636466">
                    <a:lumMod val="65000"/>
                    <a:lumOff val="35000"/>
                  </a:srgbClr>
                </a:solidFill>
                <a:latin typeface="+mn-lt"/>
                <a:ea typeface="+mn-ea"/>
                <a:cs typeface="+mn-cs"/>
              </a:defRPr>
            </a:pPr>
            <a:r>
              <a:rPr lang="en-US" sz="1400" b="1" dirty="0" smtClean="0">
                <a:solidFill>
                  <a:schemeClr val="bg1"/>
                </a:solidFill>
                <a:latin typeface="Arial" charset="0"/>
                <a:ea typeface="Arial" charset="0"/>
                <a:cs typeface="Arial" charset="0"/>
              </a:rPr>
              <a:t>Trends </a:t>
            </a:r>
            <a:r>
              <a:rPr lang="en-US" sz="1400" b="1" dirty="0">
                <a:solidFill>
                  <a:schemeClr val="bg1"/>
                </a:solidFill>
                <a:latin typeface="Arial" charset="0"/>
                <a:ea typeface="Arial" charset="0"/>
                <a:cs typeface="Arial" charset="0"/>
              </a:rPr>
              <a:t>and projections in </a:t>
            </a:r>
            <a:r>
              <a:rPr lang="en-US" sz="1400" b="1" dirty="0" smtClean="0">
                <a:solidFill>
                  <a:schemeClr val="bg1"/>
                </a:solidFill>
                <a:latin typeface="Arial" charset="0"/>
                <a:ea typeface="Arial" charset="0"/>
                <a:cs typeface="Arial" charset="0"/>
              </a:rPr>
              <a:t>the number of new </a:t>
            </a:r>
            <a:r>
              <a:rPr lang="en-US" sz="1400" b="1" dirty="0">
                <a:solidFill>
                  <a:schemeClr val="bg1"/>
                </a:solidFill>
                <a:latin typeface="Arial" charset="0"/>
                <a:ea typeface="Arial" charset="0"/>
                <a:cs typeface="Arial" charset="0"/>
              </a:rPr>
              <a:t>HIV infections among children (aged 0</a:t>
            </a:r>
            <a:r>
              <a:rPr lang="en-GB" sz="1400" b="1" dirty="0">
                <a:solidFill>
                  <a:schemeClr val="bg1"/>
                </a:solidFill>
                <a:latin typeface="Arial" charset="0"/>
                <a:ea typeface="Arial" charset="0"/>
                <a:cs typeface="Arial" charset="0"/>
              </a:rPr>
              <a:t>–</a:t>
            </a:r>
            <a:r>
              <a:rPr lang="en-US" sz="1400" b="1" dirty="0" smtClean="0">
                <a:solidFill>
                  <a:schemeClr val="bg1"/>
                </a:solidFill>
                <a:latin typeface="Arial" charset="0"/>
                <a:ea typeface="Arial" charset="0"/>
                <a:cs typeface="Arial" charset="0"/>
              </a:rPr>
              <a:t>14) toward </a:t>
            </a:r>
            <a:r>
              <a:rPr lang="en-US" sz="1400" b="1" dirty="0">
                <a:solidFill>
                  <a:schemeClr val="bg1"/>
                </a:solidFill>
                <a:latin typeface="Arial" charset="0"/>
                <a:ea typeface="Arial" charset="0"/>
                <a:cs typeface="Arial" charset="0"/>
              </a:rPr>
              <a:t>the super-fast-track 2020 target</a:t>
            </a:r>
          </a:p>
        </p:txBody>
      </p:sp>
      <p:graphicFrame>
        <p:nvGraphicFramePr>
          <p:cNvPr id="7" name="Chart 6">
            <a:extLst>
              <a:ext uri="{FF2B5EF4-FFF2-40B4-BE49-F238E27FC236}">
                <a16:creationId xmlns:lc="http://schemas.openxmlformats.org/drawingml/2006/lockedCanvas" xmlns="" xmlns:a16="http://schemas.microsoft.com/office/drawing/2014/main" xmlns:xdr="http://schemas.openxmlformats.org/drawingml/2006/spreadsheetDrawing" id="{C2C9C08C-C524-4680-AE40-CF2EA7E4FE05}"/>
              </a:ext>
            </a:extLst>
          </p:cNvPr>
          <p:cNvGraphicFramePr>
            <a:graphicFrameLocks/>
          </p:cNvGraphicFramePr>
          <p:nvPr>
            <p:extLst>
              <p:ext uri="{D42A27DB-BD31-4B8C-83A1-F6EECF244321}">
                <p14:modId xmlns:p14="http://schemas.microsoft.com/office/powerpoint/2010/main" val="3790087979"/>
              </p:ext>
            </p:extLst>
          </p:nvPr>
        </p:nvGraphicFramePr>
        <p:xfrm>
          <a:off x="2259552" y="1622661"/>
          <a:ext cx="8413859" cy="4590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5744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04035" y="495961"/>
            <a:ext cx="9388309" cy="1323439"/>
          </a:xfrm>
          <a:prstGeom prst="rect">
            <a:avLst/>
          </a:prstGeom>
          <a:noFill/>
        </p:spPr>
        <p:txBody>
          <a:bodyPr wrap="square" rtlCol="0" anchor="t" anchorCtr="0">
            <a:spAutoFit/>
          </a:bodyPr>
          <a:lstStyle/>
          <a:p>
            <a:r>
              <a:rPr lang="en-US" sz="4000" b="1" dirty="0" smtClean="0">
                <a:solidFill>
                  <a:srgbClr val="139CEB"/>
                </a:solidFill>
                <a:latin typeface="Arial" charset="0"/>
                <a:ea typeface="Arial" charset="0"/>
                <a:cs typeface="Arial" charset="0"/>
              </a:rPr>
              <a:t>Global summary of HIV epidemic in women and children (0—14), 2016</a:t>
            </a:r>
            <a:endParaRPr lang="en-US" sz="4000" b="1" dirty="0">
              <a:solidFill>
                <a:srgbClr val="139CEB"/>
              </a:solidFill>
              <a:latin typeface="Arial" charset="0"/>
              <a:ea typeface="Arial" charset="0"/>
              <a:cs typeface="Arial" charset="0"/>
            </a:endParaRPr>
          </a:p>
        </p:txBody>
      </p:sp>
      <p:sp>
        <p:nvSpPr>
          <p:cNvPr id="3" name="Rectangle 2"/>
          <p:cNvSpPr/>
          <p:nvPr/>
        </p:nvSpPr>
        <p:spPr>
          <a:xfrm>
            <a:off x="642471" y="283883"/>
            <a:ext cx="776941" cy="776941"/>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53053349"/>
              </p:ext>
            </p:extLst>
          </p:nvPr>
        </p:nvGraphicFramePr>
        <p:xfrm>
          <a:off x="3457994" y="1993660"/>
          <a:ext cx="5207001" cy="4216400"/>
        </p:xfrm>
        <a:graphic>
          <a:graphicData uri="http://schemas.openxmlformats.org/drawingml/2006/table">
            <a:tbl>
              <a:tblPr>
                <a:tableStyleId>{5C22544A-7EE6-4342-B048-85BDC9FD1C3A}</a:tableStyleId>
              </a:tblPr>
              <a:tblGrid>
                <a:gridCol w="1589706"/>
                <a:gridCol w="1113746"/>
                <a:gridCol w="1589706"/>
                <a:gridCol w="913843"/>
              </a:tblGrid>
              <a:tr h="514350">
                <a:tc gridSpan="4">
                  <a:txBody>
                    <a:bodyPr/>
                    <a:lstStyle/>
                    <a:p>
                      <a:pPr algn="ctr" fontAlgn="b"/>
                      <a:r>
                        <a:rPr lang="en-US" sz="1400" u="none" strike="noStrike" dirty="0">
                          <a:effectLst/>
                        </a:rPr>
                        <a:t>Global Summary of HIV Epidemic in Women and Children, 2016</a:t>
                      </a:r>
                      <a:endParaRPr lang="en-US" sz="1400" b="1" i="0" u="none" strike="noStrike" dirty="0">
                        <a:solidFill>
                          <a:srgbClr val="000000"/>
                        </a:solidFill>
                        <a:effectLst/>
                        <a:latin typeface="Calibri Light" charset="0"/>
                      </a:endParaRPr>
                    </a:p>
                  </a:txBody>
                  <a:tcPr marL="12700" marR="12700" marT="12700"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03200">
                <a:tc>
                  <a:txBody>
                    <a:bodyPr/>
                    <a:lstStyle/>
                    <a:p>
                      <a:pPr algn="l" fontAlgn="b"/>
                      <a:endParaRPr lang="en-US" sz="1200" b="0" i="0" u="none" strike="noStrike" dirty="0">
                        <a:solidFill>
                          <a:srgbClr val="000000"/>
                        </a:solidFill>
                        <a:effectLst/>
                        <a:latin typeface="Calibri Light" charset="0"/>
                      </a:endParaRPr>
                    </a:p>
                  </a:txBody>
                  <a:tcPr marL="12700" marR="12700" marT="12700" marB="0" anchor="b">
                    <a:solidFill>
                      <a:schemeClr val="bg1"/>
                    </a:solidFill>
                  </a:tcPr>
                </a:tc>
                <a:tc>
                  <a:txBody>
                    <a:bodyPr/>
                    <a:lstStyle/>
                    <a:p>
                      <a:pPr algn="ctr" fontAlgn="b"/>
                      <a:endParaRPr lang="en-US" sz="1200" b="0" i="0" u="none" strike="noStrike" dirty="0">
                        <a:solidFill>
                          <a:srgbClr val="000000"/>
                        </a:solidFill>
                        <a:effectLst/>
                        <a:latin typeface="Calibri Light" charset="0"/>
                      </a:endParaRPr>
                    </a:p>
                  </a:txBody>
                  <a:tcPr marL="12700" marR="12700" marT="12700" marB="0" anchor="b">
                    <a:solidFill>
                      <a:schemeClr val="bg1"/>
                    </a:solidFill>
                  </a:tcPr>
                </a:tc>
                <a:tc>
                  <a:txBody>
                    <a:bodyPr/>
                    <a:lstStyle/>
                    <a:p>
                      <a:pPr algn="ctr" fontAlgn="b"/>
                      <a:endParaRPr lang="en-US" sz="1200" b="0" i="0" u="none" strike="noStrike" dirty="0">
                        <a:solidFill>
                          <a:srgbClr val="000000"/>
                        </a:solidFill>
                        <a:effectLst/>
                        <a:latin typeface="Calibri Light" charset="0"/>
                      </a:endParaRPr>
                    </a:p>
                  </a:txBody>
                  <a:tcPr marL="12700" marR="12700" marT="12700" marB="0" anchor="b">
                    <a:solidFill>
                      <a:schemeClr val="bg1"/>
                    </a:solidFill>
                  </a:tcPr>
                </a:tc>
                <a:tc>
                  <a:txBody>
                    <a:bodyPr/>
                    <a:lstStyle/>
                    <a:p>
                      <a:pPr algn="ctr" fontAlgn="b"/>
                      <a:endParaRPr lang="en-US" sz="1200" b="0" i="0" u="none" strike="noStrike" dirty="0">
                        <a:solidFill>
                          <a:srgbClr val="000000"/>
                        </a:solidFill>
                        <a:effectLst/>
                        <a:latin typeface="Calibri Light" charset="0"/>
                      </a:endParaRPr>
                    </a:p>
                  </a:txBody>
                  <a:tcPr marL="12700" marR="12700" marT="12700" marB="0" anchor="b">
                    <a:solidFill>
                      <a:schemeClr val="bg1"/>
                    </a:solidFill>
                  </a:tcPr>
                </a:tc>
              </a:tr>
              <a:tr h="247650">
                <a:tc>
                  <a:txBody>
                    <a:bodyPr/>
                    <a:lstStyle/>
                    <a:p>
                      <a:pPr algn="l" fontAlgn="b"/>
                      <a:r>
                        <a:rPr lang="sk-SK" sz="1200" u="none" strike="noStrike" dirty="0">
                          <a:effectLst/>
                        </a:rPr>
                        <a:t> </a:t>
                      </a:r>
                      <a:endParaRPr lang="sk-SK" sz="1200" b="0" i="1" u="none" strike="noStrike" dirty="0">
                        <a:solidFill>
                          <a:srgbClr val="000000"/>
                        </a:solidFill>
                        <a:effectLst/>
                        <a:latin typeface="Calibri Light" charset="0"/>
                      </a:endParaRPr>
                    </a:p>
                  </a:txBody>
                  <a:tcPr marL="12700" marR="12700" marT="12700" marB="0" anchor="b"/>
                </a:tc>
                <a:tc>
                  <a:txBody>
                    <a:bodyPr/>
                    <a:lstStyle/>
                    <a:p>
                      <a:pPr algn="ctr" fontAlgn="b"/>
                      <a:r>
                        <a:rPr lang="en-US" sz="1200" u="none" strike="noStrike">
                          <a:effectLst/>
                        </a:rPr>
                        <a:t>Global</a:t>
                      </a:r>
                      <a:endParaRPr lang="en-US" sz="1200" b="0" i="1" u="none" strike="noStrike">
                        <a:solidFill>
                          <a:srgbClr val="000000"/>
                        </a:solidFill>
                        <a:effectLst/>
                        <a:latin typeface="Calibri Light" charset="0"/>
                      </a:endParaRPr>
                    </a:p>
                  </a:txBody>
                  <a:tcPr marL="12700" marR="12700" marT="12700" marB="0" anchor="b"/>
                </a:tc>
                <a:tc>
                  <a:txBody>
                    <a:bodyPr/>
                    <a:lstStyle/>
                    <a:p>
                      <a:pPr algn="ctr" fontAlgn="b"/>
                      <a:r>
                        <a:rPr lang="en-US" sz="1200" u="none" strike="noStrike">
                          <a:effectLst/>
                        </a:rPr>
                        <a:t>Sub-Saharan Africa</a:t>
                      </a:r>
                      <a:endParaRPr lang="en-US" sz="1200" b="0" i="1" u="none" strike="noStrike">
                        <a:solidFill>
                          <a:srgbClr val="000000"/>
                        </a:solidFill>
                        <a:effectLst/>
                        <a:latin typeface="Calibri Light" charset="0"/>
                      </a:endParaRPr>
                    </a:p>
                  </a:txBody>
                  <a:tcPr marL="12700" marR="12700" marT="12700" marB="0" anchor="b"/>
                </a:tc>
                <a:tc>
                  <a:txBody>
                    <a:bodyPr/>
                    <a:lstStyle/>
                    <a:p>
                      <a:pPr algn="ctr" fontAlgn="b"/>
                      <a:r>
                        <a:rPr lang="en-US" sz="1200" u="none" strike="noStrike" dirty="0">
                          <a:effectLst/>
                        </a:rPr>
                        <a:t>% of Global</a:t>
                      </a:r>
                      <a:endParaRPr lang="en-US" sz="1200" b="0" i="1" u="none" strike="noStrike" dirty="0">
                        <a:solidFill>
                          <a:srgbClr val="000000"/>
                        </a:solidFill>
                        <a:effectLst/>
                        <a:latin typeface="Calibri Light" charset="0"/>
                      </a:endParaRPr>
                    </a:p>
                  </a:txBody>
                  <a:tcPr marL="12700" marR="12700" marT="12700" marB="0" anchor="b"/>
                </a:tc>
              </a:tr>
              <a:tr h="609600">
                <a:tc>
                  <a:txBody>
                    <a:bodyPr/>
                    <a:lstStyle/>
                    <a:p>
                      <a:pPr algn="l" fontAlgn="b"/>
                      <a:r>
                        <a:rPr lang="en-US" sz="1200" u="none" strike="noStrike" dirty="0">
                          <a:effectLst/>
                        </a:rPr>
                        <a:t>Estimated number of women (15+) living with HIV</a:t>
                      </a:r>
                      <a:endParaRPr lang="en-US" sz="1200" b="0" i="0" u="none" strike="noStrike" dirty="0">
                        <a:solidFill>
                          <a:srgbClr val="000000"/>
                        </a:solidFill>
                        <a:effectLst/>
                        <a:latin typeface="Calibri Light" charset="0"/>
                      </a:endParaRPr>
                    </a:p>
                  </a:txBody>
                  <a:tcPr marL="12700" marR="12700" marT="12700" marB="0" anchor="b">
                    <a:solidFill>
                      <a:schemeClr val="bg1"/>
                    </a:solidFill>
                  </a:tcPr>
                </a:tc>
                <a:tc>
                  <a:txBody>
                    <a:bodyPr/>
                    <a:lstStyle/>
                    <a:p>
                      <a:pPr algn="ctr" fontAlgn="ctr"/>
                      <a:r>
                        <a:rPr lang="en-US" sz="1200" u="none" strike="noStrike" dirty="0">
                          <a:effectLst/>
                        </a:rPr>
                        <a:t>17,800,000</a:t>
                      </a:r>
                      <a:endParaRPr lang="en-US" sz="1200" b="0" i="0" u="none" strike="noStrike" dirty="0">
                        <a:solidFill>
                          <a:srgbClr val="000000"/>
                        </a:solidFill>
                        <a:effectLst/>
                        <a:latin typeface="Calibri Light" charset="0"/>
                      </a:endParaRPr>
                    </a:p>
                  </a:txBody>
                  <a:tcPr marL="12700" marR="12700" marT="12700" marB="0" anchor="ctr">
                    <a:solidFill>
                      <a:schemeClr val="bg1"/>
                    </a:solidFill>
                  </a:tcPr>
                </a:tc>
                <a:tc>
                  <a:txBody>
                    <a:bodyPr/>
                    <a:lstStyle/>
                    <a:p>
                      <a:pPr algn="ctr" fontAlgn="ctr"/>
                      <a:r>
                        <a:rPr lang="en-US" sz="1200" u="none" strike="noStrike" dirty="0">
                          <a:effectLst/>
                        </a:rPr>
                        <a:t>14,100,000</a:t>
                      </a:r>
                      <a:endParaRPr lang="en-US" sz="1200" b="0" i="0" u="none" strike="noStrike" dirty="0">
                        <a:solidFill>
                          <a:srgbClr val="000000"/>
                        </a:solidFill>
                        <a:effectLst/>
                        <a:latin typeface="Calibri Light" charset="0"/>
                      </a:endParaRPr>
                    </a:p>
                  </a:txBody>
                  <a:tcPr marL="12700" marR="12700" marT="12700" marB="0" anchor="ctr">
                    <a:solidFill>
                      <a:schemeClr val="bg1"/>
                    </a:solidFill>
                  </a:tcPr>
                </a:tc>
                <a:tc>
                  <a:txBody>
                    <a:bodyPr/>
                    <a:lstStyle/>
                    <a:p>
                      <a:pPr algn="ctr" fontAlgn="ctr"/>
                      <a:r>
                        <a:rPr lang="fi-FI" sz="1200" u="none" strike="noStrike" dirty="0">
                          <a:effectLst/>
                        </a:rPr>
                        <a:t>79%</a:t>
                      </a:r>
                      <a:endParaRPr lang="fi-FI" sz="1200" b="0" i="0" u="none" strike="noStrike" dirty="0">
                        <a:solidFill>
                          <a:srgbClr val="000000"/>
                        </a:solidFill>
                        <a:effectLst/>
                        <a:latin typeface="Calibri Light" charset="0"/>
                      </a:endParaRPr>
                    </a:p>
                  </a:txBody>
                  <a:tcPr marL="12700" marR="12700" marT="12700" marB="0" anchor="ctr">
                    <a:solidFill>
                      <a:schemeClr val="bg1"/>
                    </a:solidFill>
                  </a:tcPr>
                </a:tc>
              </a:tr>
              <a:tr h="609600">
                <a:tc>
                  <a:txBody>
                    <a:bodyPr/>
                    <a:lstStyle/>
                    <a:p>
                      <a:pPr algn="l" fontAlgn="b"/>
                      <a:r>
                        <a:rPr lang="en-US" sz="1200" u="none" strike="noStrike">
                          <a:effectLst/>
                        </a:rPr>
                        <a:t>Estimated number of pregnant women living with HIV</a:t>
                      </a:r>
                      <a:endParaRPr lang="en-US" sz="1200" b="0" i="0" u="none" strike="noStrike">
                        <a:solidFill>
                          <a:srgbClr val="000000"/>
                        </a:solidFill>
                        <a:effectLst/>
                        <a:latin typeface="Calibri Light" charset="0"/>
                      </a:endParaRPr>
                    </a:p>
                  </a:txBody>
                  <a:tcPr marL="12700" marR="12700" marT="12700" marB="0" anchor="b"/>
                </a:tc>
                <a:tc>
                  <a:txBody>
                    <a:bodyPr/>
                    <a:lstStyle/>
                    <a:p>
                      <a:pPr algn="ctr" fontAlgn="ctr"/>
                      <a:r>
                        <a:rPr lang="en-US" sz="1200" u="none" strike="noStrike">
                          <a:effectLst/>
                        </a:rPr>
                        <a:t>1,400,000</a:t>
                      </a:r>
                      <a:endParaRPr lang="en-US" sz="1200" b="0" i="0" u="none" strike="noStrike">
                        <a:solidFill>
                          <a:srgbClr val="000000"/>
                        </a:solidFill>
                        <a:effectLst/>
                        <a:latin typeface="Calibri Light" charset="0"/>
                      </a:endParaRPr>
                    </a:p>
                  </a:txBody>
                  <a:tcPr marL="12700" marR="12700" marT="12700" marB="0" anchor="ctr"/>
                </a:tc>
                <a:tc>
                  <a:txBody>
                    <a:bodyPr/>
                    <a:lstStyle/>
                    <a:p>
                      <a:pPr algn="ctr" fontAlgn="ctr"/>
                      <a:r>
                        <a:rPr lang="en-US" sz="1200" u="none" strike="noStrike">
                          <a:effectLst/>
                        </a:rPr>
                        <a:t>1,300,000</a:t>
                      </a:r>
                      <a:endParaRPr lang="en-US" sz="1200" b="0" i="0" u="none" strike="noStrike">
                        <a:solidFill>
                          <a:srgbClr val="000000"/>
                        </a:solidFill>
                        <a:effectLst/>
                        <a:latin typeface="Calibri Light" charset="0"/>
                      </a:endParaRPr>
                    </a:p>
                  </a:txBody>
                  <a:tcPr marL="12700" marR="12700" marT="12700" marB="0" anchor="ctr"/>
                </a:tc>
                <a:tc>
                  <a:txBody>
                    <a:bodyPr/>
                    <a:lstStyle/>
                    <a:p>
                      <a:pPr algn="ctr" fontAlgn="ctr"/>
                      <a:r>
                        <a:rPr lang="pt-BR" sz="1200" u="none" strike="noStrike" dirty="0">
                          <a:effectLst/>
                        </a:rPr>
                        <a:t>93%</a:t>
                      </a:r>
                      <a:endParaRPr lang="pt-BR" sz="1200" b="0" i="0" u="none" strike="noStrike" dirty="0">
                        <a:solidFill>
                          <a:srgbClr val="000000"/>
                        </a:solidFill>
                        <a:effectLst/>
                        <a:latin typeface="Calibri Light" charset="0"/>
                      </a:endParaRPr>
                    </a:p>
                  </a:txBody>
                  <a:tcPr marL="12700" marR="12700" marT="12700" marB="0" anchor="ctr"/>
                </a:tc>
              </a:tr>
              <a:tr h="609600">
                <a:tc>
                  <a:txBody>
                    <a:bodyPr/>
                    <a:lstStyle/>
                    <a:p>
                      <a:pPr algn="l" fontAlgn="b"/>
                      <a:r>
                        <a:rPr lang="en-US" sz="1200" u="none" strike="noStrike" dirty="0">
                          <a:effectLst/>
                        </a:rPr>
                        <a:t>Estimated number of children (&lt;15) living with HIV</a:t>
                      </a:r>
                      <a:endParaRPr lang="en-US" sz="1200" b="0" i="0" u="none" strike="noStrike" dirty="0">
                        <a:solidFill>
                          <a:srgbClr val="000000"/>
                        </a:solidFill>
                        <a:effectLst/>
                        <a:latin typeface="Calibri Light" charset="0"/>
                      </a:endParaRPr>
                    </a:p>
                  </a:txBody>
                  <a:tcPr marL="12700" marR="12700" marT="12700" marB="0" anchor="b">
                    <a:solidFill>
                      <a:schemeClr val="bg1"/>
                    </a:solidFill>
                  </a:tcPr>
                </a:tc>
                <a:tc>
                  <a:txBody>
                    <a:bodyPr/>
                    <a:lstStyle/>
                    <a:p>
                      <a:pPr algn="ctr" fontAlgn="ctr"/>
                      <a:r>
                        <a:rPr lang="en-US" sz="1200" u="none" strike="noStrike" dirty="0">
                          <a:effectLst/>
                        </a:rPr>
                        <a:t>2,100,000</a:t>
                      </a:r>
                      <a:endParaRPr lang="en-US" sz="1200" b="0" i="0" u="none" strike="noStrike" dirty="0">
                        <a:solidFill>
                          <a:srgbClr val="000000"/>
                        </a:solidFill>
                        <a:effectLst/>
                        <a:latin typeface="Calibri Light" charset="0"/>
                      </a:endParaRPr>
                    </a:p>
                  </a:txBody>
                  <a:tcPr marL="12700" marR="12700" marT="12700" marB="0" anchor="ctr">
                    <a:solidFill>
                      <a:schemeClr val="bg1"/>
                    </a:solidFill>
                  </a:tcPr>
                </a:tc>
                <a:tc>
                  <a:txBody>
                    <a:bodyPr/>
                    <a:lstStyle/>
                    <a:p>
                      <a:pPr algn="ctr" fontAlgn="ctr"/>
                      <a:r>
                        <a:rPr lang="en-US" sz="1200" u="none" strike="noStrike" dirty="0">
                          <a:effectLst/>
                        </a:rPr>
                        <a:t>1,900,000</a:t>
                      </a:r>
                      <a:endParaRPr lang="en-US" sz="1200" b="0" i="0" u="none" strike="noStrike" dirty="0">
                        <a:solidFill>
                          <a:srgbClr val="000000"/>
                        </a:solidFill>
                        <a:effectLst/>
                        <a:latin typeface="Calibri Light" charset="0"/>
                      </a:endParaRPr>
                    </a:p>
                  </a:txBody>
                  <a:tcPr marL="12700" marR="12700" marT="12700" marB="0" anchor="ctr">
                    <a:solidFill>
                      <a:schemeClr val="bg1"/>
                    </a:solidFill>
                  </a:tcPr>
                </a:tc>
                <a:tc>
                  <a:txBody>
                    <a:bodyPr/>
                    <a:lstStyle/>
                    <a:p>
                      <a:pPr algn="ctr" fontAlgn="ctr"/>
                      <a:r>
                        <a:rPr lang="en-US" sz="1200" u="none" strike="noStrike" dirty="0">
                          <a:effectLst/>
                        </a:rPr>
                        <a:t>90%</a:t>
                      </a:r>
                      <a:endParaRPr lang="en-US" sz="1200" b="0" i="0" u="none" strike="noStrike" dirty="0">
                        <a:solidFill>
                          <a:srgbClr val="000000"/>
                        </a:solidFill>
                        <a:effectLst/>
                        <a:latin typeface="Calibri Light" charset="0"/>
                      </a:endParaRPr>
                    </a:p>
                  </a:txBody>
                  <a:tcPr marL="12700" marR="12700" marT="12700" marB="0" anchor="ctr">
                    <a:solidFill>
                      <a:schemeClr val="bg1"/>
                    </a:solidFill>
                  </a:tcPr>
                </a:tc>
              </a:tr>
              <a:tr h="609600">
                <a:tc>
                  <a:txBody>
                    <a:bodyPr/>
                    <a:lstStyle/>
                    <a:p>
                      <a:pPr algn="l" fontAlgn="b"/>
                      <a:r>
                        <a:rPr lang="en-US" sz="1200" u="none" strike="noStrike">
                          <a:effectLst/>
                        </a:rPr>
                        <a:t>Estimated number of children (&lt;15) newly infected with HIV</a:t>
                      </a:r>
                      <a:endParaRPr lang="en-US" sz="1200" b="0" i="0" u="none" strike="noStrike">
                        <a:solidFill>
                          <a:srgbClr val="000000"/>
                        </a:solidFill>
                        <a:effectLst/>
                        <a:latin typeface="Calibri Light" charset="0"/>
                      </a:endParaRPr>
                    </a:p>
                  </a:txBody>
                  <a:tcPr marL="12700" marR="12700" marT="12700" marB="0" anchor="b"/>
                </a:tc>
                <a:tc>
                  <a:txBody>
                    <a:bodyPr/>
                    <a:lstStyle/>
                    <a:p>
                      <a:pPr algn="ctr" fontAlgn="ctr"/>
                      <a:r>
                        <a:rPr lang="en-US" sz="1200" u="none" strike="noStrike">
                          <a:effectLst/>
                        </a:rPr>
                        <a:t>160,000</a:t>
                      </a:r>
                      <a:endParaRPr lang="en-US" sz="1200" b="0" i="0" u="none" strike="noStrike">
                        <a:solidFill>
                          <a:srgbClr val="000000"/>
                        </a:solidFill>
                        <a:effectLst/>
                        <a:latin typeface="Calibri Light" charset="0"/>
                      </a:endParaRPr>
                    </a:p>
                  </a:txBody>
                  <a:tcPr marL="12700" marR="12700" marT="12700" marB="0" anchor="ctr"/>
                </a:tc>
                <a:tc>
                  <a:txBody>
                    <a:bodyPr/>
                    <a:lstStyle/>
                    <a:p>
                      <a:pPr algn="ctr" fontAlgn="ctr"/>
                      <a:r>
                        <a:rPr lang="en-US" sz="1200" u="none" strike="noStrike">
                          <a:effectLst/>
                        </a:rPr>
                        <a:t>140,000</a:t>
                      </a:r>
                      <a:endParaRPr lang="en-US" sz="1200" b="0" i="0" u="none" strike="noStrike">
                        <a:solidFill>
                          <a:srgbClr val="000000"/>
                        </a:solidFill>
                        <a:effectLst/>
                        <a:latin typeface="Calibri Light" charset="0"/>
                      </a:endParaRPr>
                    </a:p>
                  </a:txBody>
                  <a:tcPr marL="12700" marR="12700" marT="12700" marB="0" anchor="ctr"/>
                </a:tc>
                <a:tc>
                  <a:txBody>
                    <a:bodyPr/>
                    <a:lstStyle/>
                    <a:p>
                      <a:pPr algn="ctr" fontAlgn="ctr"/>
                      <a:r>
                        <a:rPr lang="pt-BR" sz="1200" u="none" strike="noStrike">
                          <a:effectLst/>
                        </a:rPr>
                        <a:t>88%</a:t>
                      </a:r>
                      <a:endParaRPr lang="pt-BR" sz="1200" b="0" i="0" u="none" strike="noStrike">
                        <a:solidFill>
                          <a:srgbClr val="000000"/>
                        </a:solidFill>
                        <a:effectLst/>
                        <a:latin typeface="Calibri Light" charset="0"/>
                      </a:endParaRPr>
                    </a:p>
                  </a:txBody>
                  <a:tcPr marL="12700" marR="12700" marT="12700" marB="0" anchor="ctr"/>
                </a:tc>
              </a:tr>
              <a:tr h="609600">
                <a:tc>
                  <a:txBody>
                    <a:bodyPr/>
                    <a:lstStyle/>
                    <a:p>
                      <a:pPr algn="l" fontAlgn="b"/>
                      <a:r>
                        <a:rPr lang="en-US" sz="1200" u="none" strike="noStrike" dirty="0">
                          <a:effectLst/>
                        </a:rPr>
                        <a:t>Estimated number of children (&lt;15) dying of AIDS-related causes</a:t>
                      </a:r>
                      <a:endParaRPr lang="en-US" sz="1200" b="0" i="0" u="none" strike="noStrike" dirty="0">
                        <a:solidFill>
                          <a:srgbClr val="000000"/>
                        </a:solidFill>
                        <a:effectLst/>
                        <a:latin typeface="Calibri Light" charset="0"/>
                      </a:endParaRPr>
                    </a:p>
                  </a:txBody>
                  <a:tcPr marL="12700" marR="12700" marT="12700" marB="0" anchor="b">
                    <a:solidFill>
                      <a:schemeClr val="bg1"/>
                    </a:solidFill>
                  </a:tcPr>
                </a:tc>
                <a:tc>
                  <a:txBody>
                    <a:bodyPr/>
                    <a:lstStyle/>
                    <a:p>
                      <a:pPr algn="ctr" fontAlgn="ctr"/>
                      <a:r>
                        <a:rPr lang="en-US" sz="1200" u="none" strike="noStrike">
                          <a:effectLst/>
                        </a:rPr>
                        <a:t>120,000</a:t>
                      </a:r>
                      <a:endParaRPr lang="en-US" sz="1200" b="0" i="0" u="none" strike="noStrike">
                        <a:solidFill>
                          <a:srgbClr val="000000"/>
                        </a:solidFill>
                        <a:effectLst/>
                        <a:latin typeface="Calibri Light" charset="0"/>
                      </a:endParaRPr>
                    </a:p>
                  </a:txBody>
                  <a:tcPr marL="12700" marR="12700" marT="12700" marB="0" anchor="ctr">
                    <a:solidFill>
                      <a:schemeClr val="bg1"/>
                    </a:solidFill>
                  </a:tcPr>
                </a:tc>
                <a:tc>
                  <a:txBody>
                    <a:bodyPr/>
                    <a:lstStyle/>
                    <a:p>
                      <a:pPr algn="ctr" fontAlgn="ctr"/>
                      <a:r>
                        <a:rPr lang="en-US" sz="1200" u="none" strike="noStrike">
                          <a:effectLst/>
                        </a:rPr>
                        <a:t>100,000</a:t>
                      </a:r>
                      <a:endParaRPr lang="en-US" sz="1200" b="0" i="0" u="none" strike="noStrike">
                        <a:solidFill>
                          <a:srgbClr val="000000"/>
                        </a:solidFill>
                        <a:effectLst/>
                        <a:latin typeface="Calibri Light" charset="0"/>
                      </a:endParaRPr>
                    </a:p>
                  </a:txBody>
                  <a:tcPr marL="12700" marR="12700" marT="12700" marB="0" anchor="ctr">
                    <a:solidFill>
                      <a:schemeClr val="bg1"/>
                    </a:solidFill>
                  </a:tcPr>
                </a:tc>
                <a:tc>
                  <a:txBody>
                    <a:bodyPr/>
                    <a:lstStyle/>
                    <a:p>
                      <a:pPr algn="ctr" fontAlgn="ctr"/>
                      <a:r>
                        <a:rPr lang="cs-CZ" sz="1200" u="none" strike="noStrike" dirty="0">
                          <a:effectLst/>
                        </a:rPr>
                        <a:t>83%</a:t>
                      </a:r>
                      <a:endParaRPr lang="cs-CZ" sz="1200" b="0" i="0" u="none" strike="noStrike" dirty="0">
                        <a:solidFill>
                          <a:srgbClr val="000000"/>
                        </a:solidFill>
                        <a:effectLst/>
                        <a:latin typeface="Calibri Light" charset="0"/>
                      </a:endParaRPr>
                    </a:p>
                  </a:txBody>
                  <a:tcPr marL="12700" marR="12700" marT="12700" marB="0" anchor="ctr">
                    <a:solidFill>
                      <a:schemeClr val="bg1"/>
                    </a:solidFill>
                  </a:tcPr>
                </a:tc>
              </a:tr>
              <a:tr h="203200">
                <a:tc gridSpan="2">
                  <a:txBody>
                    <a:bodyPr/>
                    <a:lstStyle/>
                    <a:p>
                      <a:pPr algn="l" fontAlgn="b"/>
                      <a:r>
                        <a:rPr lang="en-US" sz="1200" u="none" strike="noStrike">
                          <a:effectLst/>
                        </a:rPr>
                        <a:t>Source: UNAIDS 2017 estimates.</a:t>
                      </a:r>
                      <a:endParaRPr lang="en-US" sz="1200" b="0" i="0" u="none" strike="noStrike">
                        <a:solidFill>
                          <a:srgbClr val="000000"/>
                        </a:solidFill>
                        <a:effectLst/>
                        <a:latin typeface="Calibri Light" charset="0"/>
                      </a:endParaRPr>
                    </a:p>
                  </a:txBody>
                  <a:tcPr marL="12700" marR="12700" marT="12700" marB="0" anchor="b"/>
                </a:tc>
                <a:tc hMerge="1">
                  <a:txBody>
                    <a:bodyPr/>
                    <a:lstStyle/>
                    <a:p>
                      <a:endParaRPr lang="en-US"/>
                    </a:p>
                  </a:txBody>
                  <a:tcPr/>
                </a:tc>
                <a:tc>
                  <a:txBody>
                    <a:bodyPr/>
                    <a:lstStyle/>
                    <a:p>
                      <a:pPr algn="ctr" fontAlgn="b"/>
                      <a:endParaRPr lang="en-US" sz="1200" b="0" i="0" u="none" strike="noStrike" dirty="0">
                        <a:solidFill>
                          <a:srgbClr val="000000"/>
                        </a:solidFill>
                        <a:effectLst/>
                        <a:latin typeface="Calibri Light" charset="0"/>
                      </a:endParaRPr>
                    </a:p>
                  </a:txBody>
                  <a:tcPr marL="12700" marR="12700" marT="12700" marB="0" anchor="b"/>
                </a:tc>
                <a:tc>
                  <a:txBody>
                    <a:bodyPr/>
                    <a:lstStyle/>
                    <a:p>
                      <a:pPr algn="ctr" fontAlgn="b"/>
                      <a:endParaRPr lang="en-US" sz="1200" b="0" i="0" u="none" strike="noStrike" dirty="0">
                        <a:solidFill>
                          <a:srgbClr val="000000"/>
                        </a:solidFill>
                        <a:effectLst/>
                        <a:latin typeface="Calibri Light" charset="0"/>
                      </a:endParaRPr>
                    </a:p>
                  </a:txBody>
                  <a:tcPr marL="12700" marR="12700" marT="12700" marB="0" anchor="b"/>
                </a:tc>
              </a:tr>
            </a:tbl>
          </a:graphicData>
        </a:graphic>
      </p:graphicFrame>
    </p:spTree>
    <p:extLst>
      <p:ext uri="{BB962C8B-B14F-4D97-AF65-F5344CB8AC3E}">
        <p14:creationId xmlns:p14="http://schemas.microsoft.com/office/powerpoint/2010/main" val="321229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72" y="1586186"/>
            <a:ext cx="2590800" cy="314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169" y="1802086"/>
            <a:ext cx="2616200" cy="29337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675" y="1694136"/>
            <a:ext cx="2844800" cy="314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3072" y="951186"/>
            <a:ext cx="2705100" cy="4635500"/>
          </a:xfrm>
          <a:prstGeom prst="rect">
            <a:avLst/>
          </a:prstGeom>
        </p:spPr>
      </p:pic>
    </p:spTree>
    <p:extLst>
      <p:ext uri="{BB962C8B-B14F-4D97-AF65-F5344CB8AC3E}">
        <p14:creationId xmlns:p14="http://schemas.microsoft.com/office/powerpoint/2010/main" val="658996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640" y="2362200"/>
            <a:ext cx="2197100" cy="21463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1590" y="2349500"/>
            <a:ext cx="2146300" cy="2159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8765" y="2362200"/>
            <a:ext cx="2209800" cy="2146300"/>
          </a:xfrm>
          <a:prstGeom prst="rect">
            <a:avLst/>
          </a:prstGeom>
        </p:spPr>
      </p:pic>
    </p:spTree>
    <p:extLst>
      <p:ext uri="{BB962C8B-B14F-4D97-AF65-F5344CB8AC3E}">
        <p14:creationId xmlns:p14="http://schemas.microsoft.com/office/powerpoint/2010/main" val="164226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270449" y="6432296"/>
            <a:ext cx="6403067" cy="507831"/>
          </a:xfrm>
          <a:prstGeom prst="rect">
            <a:avLst/>
          </a:prstGeom>
        </p:spPr>
        <p:txBody>
          <a:bodyPr wrap="square">
            <a:spAutoFit/>
          </a:bodyPr>
          <a:lstStyle/>
          <a:p>
            <a:pPr defTabSz="685800"/>
            <a:r>
              <a:rPr lang="en-US" sz="900" dirty="0">
                <a:solidFill>
                  <a:srgbClr val="636466"/>
                </a:solidFill>
                <a:latin typeface="Univers LT Std 55"/>
                <a:cs typeface="Univers LT Std 55"/>
              </a:rPr>
              <a:t>Source: UNAIDS 2017 </a:t>
            </a:r>
            <a:r>
              <a:rPr lang="en-US" sz="900" dirty="0" smtClean="0">
                <a:solidFill>
                  <a:srgbClr val="636466"/>
                </a:solidFill>
                <a:latin typeface="Univers LT Std 55"/>
                <a:cs typeface="Univers LT Std 55"/>
              </a:rPr>
              <a:t>Estimates</a:t>
            </a:r>
          </a:p>
          <a:p>
            <a:pPr defTabSz="685800"/>
            <a:r>
              <a:rPr lang="en-US" sz="900" dirty="0">
                <a:solidFill>
                  <a:srgbClr val="636466"/>
                </a:solidFill>
                <a:latin typeface="Univers LT Std 55"/>
                <a:cs typeface="Univers LT Std 55"/>
              </a:rPr>
              <a:t>Note: Data for North America not available</a:t>
            </a:r>
          </a:p>
          <a:p>
            <a:pPr defTabSz="685800"/>
            <a:endParaRPr lang="en-US" sz="900" dirty="0">
              <a:solidFill>
                <a:srgbClr val="636466"/>
              </a:solidFill>
              <a:latin typeface="Univers LT Std 55"/>
              <a:cs typeface="Univers LT Std 55"/>
            </a:endParaRPr>
          </a:p>
        </p:txBody>
      </p:sp>
      <p:sp>
        <p:nvSpPr>
          <p:cNvPr id="5" name="TextBox 4"/>
          <p:cNvSpPr txBox="1"/>
          <p:nvPr/>
        </p:nvSpPr>
        <p:spPr>
          <a:xfrm>
            <a:off x="548748" y="231986"/>
            <a:ext cx="10999222" cy="1015663"/>
          </a:xfrm>
          <a:prstGeom prst="rect">
            <a:avLst/>
          </a:prstGeom>
          <a:noFill/>
        </p:spPr>
        <p:txBody>
          <a:bodyPr wrap="square" rtlCol="0">
            <a:spAutoFit/>
          </a:bodyPr>
          <a:lstStyle/>
          <a:p>
            <a:pPr algn="ctr">
              <a:defRPr sz="1400" b="0" i="0" u="none" strike="noStrike" kern="1200" spc="0" baseline="0">
                <a:solidFill>
                  <a:srgbClr val="636466">
                    <a:lumMod val="65000"/>
                    <a:lumOff val="35000"/>
                  </a:srgbClr>
                </a:solidFill>
                <a:latin typeface="+mn-lt"/>
                <a:ea typeface="+mn-ea"/>
                <a:cs typeface="+mn-cs"/>
              </a:defRPr>
            </a:pPr>
            <a:r>
              <a:rPr lang="en-US" sz="3200" b="1" dirty="0" smtClean="0">
                <a:solidFill>
                  <a:schemeClr val="bg1"/>
                </a:solidFill>
                <a:latin typeface="Arial" charset="0"/>
                <a:ea typeface="Arial" charset="0"/>
                <a:cs typeface="Arial" charset="0"/>
              </a:rPr>
              <a:t>Far from 90-90-90 targets</a:t>
            </a:r>
          </a:p>
          <a:p>
            <a:pPr algn="ctr">
              <a:defRPr sz="1400" b="0" i="0" u="none" strike="noStrike" kern="1200" spc="0" baseline="0">
                <a:solidFill>
                  <a:srgbClr val="636466">
                    <a:lumMod val="65000"/>
                    <a:lumOff val="35000"/>
                  </a:srgbClr>
                </a:solidFill>
                <a:latin typeface="+mn-lt"/>
                <a:ea typeface="+mn-ea"/>
                <a:cs typeface="+mn-cs"/>
              </a:defRPr>
            </a:pPr>
            <a:endParaRPr lang="en-US" sz="1400" b="1" dirty="0" smtClean="0">
              <a:solidFill>
                <a:schemeClr val="bg1"/>
              </a:solidFill>
              <a:latin typeface="Arial" charset="0"/>
              <a:ea typeface="Arial" charset="0"/>
              <a:cs typeface="Arial" charset="0"/>
            </a:endParaRPr>
          </a:p>
          <a:p>
            <a:pPr algn="ctr">
              <a:defRPr sz="1400" b="0" i="0" u="none" strike="noStrike" kern="1200" spc="0" baseline="0">
                <a:solidFill>
                  <a:srgbClr val="636466">
                    <a:lumMod val="65000"/>
                    <a:lumOff val="35000"/>
                  </a:srgbClr>
                </a:solidFill>
                <a:latin typeface="+mn-lt"/>
                <a:ea typeface="+mn-ea"/>
                <a:cs typeface="+mn-cs"/>
              </a:defRPr>
            </a:pPr>
            <a:r>
              <a:rPr lang="en-US" sz="1400" b="1" dirty="0" smtClean="0">
                <a:solidFill>
                  <a:schemeClr val="bg1"/>
                </a:solidFill>
                <a:latin typeface="Arial" charset="0"/>
                <a:ea typeface="Arial" charset="0"/>
                <a:cs typeface="Arial" charset="0"/>
              </a:rPr>
              <a:t>Percentage </a:t>
            </a:r>
            <a:r>
              <a:rPr lang="en-US" sz="1400" b="1" dirty="0">
                <a:solidFill>
                  <a:schemeClr val="bg1"/>
                </a:solidFill>
                <a:latin typeface="Arial" charset="0"/>
                <a:ea typeface="Arial" charset="0"/>
                <a:cs typeface="Arial" charset="0"/>
              </a:rPr>
              <a:t>of total people living with HIV who know their status, are on ART, and are virally suppressed, by region, 2016</a:t>
            </a:r>
          </a:p>
        </p:txBody>
      </p:sp>
      <p:graphicFrame>
        <p:nvGraphicFramePr>
          <p:cNvPr id="9" name="Chart 8">
            <a:extLst>
              <a:ext uri="{FF2B5EF4-FFF2-40B4-BE49-F238E27FC236}">
                <a16:creationId xmlns:lc="http://schemas.openxmlformats.org/drawingml/2006/lockedCanvas" xmlns:a16="http://schemas.microsoft.com/office/drawing/2014/main" xmlns="" xmlns:xdr="http://schemas.openxmlformats.org/drawingml/2006/spreadsheetDrawing" id="{89632990-FB4B-4AAA-82E8-35948913A413}"/>
              </a:ext>
            </a:extLst>
          </p:cNvPr>
          <p:cNvGraphicFramePr>
            <a:graphicFrameLocks/>
          </p:cNvGraphicFramePr>
          <p:nvPr>
            <p:extLst>
              <p:ext uri="{D42A27DB-BD31-4B8C-83A1-F6EECF244321}">
                <p14:modId xmlns:p14="http://schemas.microsoft.com/office/powerpoint/2010/main" val="1857014856"/>
              </p:ext>
            </p:extLst>
          </p:nvPr>
        </p:nvGraphicFramePr>
        <p:xfrm>
          <a:off x="890156" y="1791340"/>
          <a:ext cx="10657814" cy="4586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6992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57328"/>
          </a:xfrm>
          <a:prstGeom prst="rect">
            <a:avLst/>
          </a:prstGeom>
          <a:solidFill>
            <a:srgbClr val="139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270449" y="6475838"/>
            <a:ext cx="6403067" cy="230832"/>
          </a:xfrm>
          <a:prstGeom prst="rect">
            <a:avLst/>
          </a:prstGeom>
        </p:spPr>
        <p:txBody>
          <a:bodyPr wrap="square">
            <a:spAutoFit/>
          </a:bodyPr>
          <a:lstStyle/>
          <a:p>
            <a:pPr defTabSz="685800"/>
            <a:r>
              <a:rPr lang="en-US" sz="900" dirty="0" smtClean="0">
                <a:solidFill>
                  <a:srgbClr val="636466"/>
                </a:solidFill>
                <a:latin typeface="Univers LT Std 55"/>
                <a:cs typeface="Univers LT Std 55"/>
              </a:rPr>
              <a:t>Source: UNAIDS/UNICEF/WHO Global AIDS Response Progress Reporting and UNAIDS 2017 estimates</a:t>
            </a:r>
            <a:endParaRPr lang="en-US" sz="900" dirty="0">
              <a:solidFill>
                <a:srgbClr val="636466"/>
              </a:solidFill>
              <a:latin typeface="Univers LT Std 55"/>
              <a:cs typeface="Univers LT Std 55"/>
            </a:endParaRPr>
          </a:p>
        </p:txBody>
      </p:sp>
      <p:sp>
        <p:nvSpPr>
          <p:cNvPr id="5" name="TextBox 4"/>
          <p:cNvSpPr txBox="1"/>
          <p:nvPr/>
        </p:nvSpPr>
        <p:spPr>
          <a:xfrm>
            <a:off x="438389" y="0"/>
            <a:ext cx="10999222" cy="1692771"/>
          </a:xfrm>
          <a:prstGeom prst="rect">
            <a:avLst/>
          </a:prstGeom>
          <a:noFill/>
        </p:spPr>
        <p:txBody>
          <a:bodyPr wrap="square" rtlCol="0">
            <a:spAutoFit/>
          </a:bodyPr>
          <a:lstStyle/>
          <a:p>
            <a:pPr algn="ctr">
              <a:defRPr sz="1600" b="1" i="0" u="none" strike="noStrike" kern="1200" cap="none" spc="0" normalizeH="0" baseline="0">
                <a:solidFill>
                  <a:srgbClr val="636466">
                    <a:lumMod val="50000"/>
                    <a:lumOff val="50000"/>
                  </a:srgbClr>
                </a:solidFill>
                <a:latin typeface="+mj-lt"/>
                <a:ea typeface="+mj-ea"/>
                <a:cs typeface="+mj-cs"/>
              </a:defRPr>
            </a:pPr>
            <a:r>
              <a:rPr lang="en-US" sz="3200" dirty="0" smtClean="0">
                <a:solidFill>
                  <a:schemeClr val="bg1"/>
                </a:solidFill>
                <a:latin typeface="Arial" charset="0"/>
                <a:ea typeface="Arial" charset="0"/>
                <a:cs typeface="Arial" charset="0"/>
              </a:rPr>
              <a:t>PMTCT represents one of the greatest public health achievements in recent times</a:t>
            </a:r>
          </a:p>
          <a:p>
            <a:pPr algn="ctr">
              <a:defRPr sz="1600" b="1" i="0" u="none" strike="noStrike" kern="1200" cap="none" spc="0" normalizeH="0" baseline="0">
                <a:solidFill>
                  <a:srgbClr val="636466">
                    <a:lumMod val="50000"/>
                    <a:lumOff val="50000"/>
                  </a:srgbClr>
                </a:solidFill>
                <a:latin typeface="+mj-lt"/>
                <a:ea typeface="+mj-ea"/>
                <a:cs typeface="+mj-cs"/>
              </a:defRPr>
            </a:pPr>
            <a:r>
              <a:rPr lang="en-US" sz="1200" dirty="0" smtClean="0">
                <a:solidFill>
                  <a:schemeClr val="bg1"/>
                </a:solidFill>
                <a:latin typeface="Arial" charset="0"/>
                <a:ea typeface="Arial" charset="0"/>
                <a:cs typeface="Arial" charset="0"/>
              </a:rPr>
              <a:t>  </a:t>
            </a:r>
          </a:p>
          <a:p>
            <a:pPr algn="ctr">
              <a:defRPr sz="1600" b="1" i="0" u="none" strike="noStrike" kern="1200" cap="none" spc="0" normalizeH="0" baseline="0">
                <a:solidFill>
                  <a:srgbClr val="636466">
                    <a:lumMod val="50000"/>
                    <a:lumOff val="50000"/>
                  </a:srgbClr>
                </a:solidFill>
                <a:latin typeface="+mj-lt"/>
                <a:ea typeface="+mj-ea"/>
                <a:cs typeface="+mj-cs"/>
              </a:defRPr>
            </a:pPr>
            <a:r>
              <a:rPr lang="en-US" sz="1400" dirty="0" smtClean="0">
                <a:solidFill>
                  <a:schemeClr val="bg1"/>
                </a:solidFill>
                <a:latin typeface="Arial" charset="0"/>
                <a:ea typeface="Arial" charset="0"/>
                <a:cs typeface="Arial" charset="0"/>
              </a:rPr>
              <a:t>Percentage </a:t>
            </a:r>
            <a:r>
              <a:rPr lang="en-US" sz="1400" dirty="0">
                <a:solidFill>
                  <a:schemeClr val="bg1"/>
                </a:solidFill>
                <a:latin typeface="Arial" charset="0"/>
                <a:ea typeface="Arial" charset="0"/>
                <a:cs typeface="Arial" charset="0"/>
              </a:rPr>
              <a:t>of pregnant women living with HIV receiving effective antiretroviral medicines for PMTCT, </a:t>
            </a:r>
            <a:endParaRPr lang="en-US" sz="1400" dirty="0" smtClean="0">
              <a:solidFill>
                <a:schemeClr val="bg1"/>
              </a:solidFill>
              <a:latin typeface="Arial" charset="0"/>
              <a:ea typeface="Arial" charset="0"/>
              <a:cs typeface="Arial" charset="0"/>
            </a:endParaRPr>
          </a:p>
          <a:p>
            <a:pPr algn="ctr">
              <a:defRPr sz="1600" b="1" i="0" u="none" strike="noStrike" kern="1200" cap="none" spc="0" normalizeH="0" baseline="0">
                <a:solidFill>
                  <a:srgbClr val="636466">
                    <a:lumMod val="50000"/>
                    <a:lumOff val="50000"/>
                  </a:srgbClr>
                </a:solidFill>
                <a:latin typeface="+mj-lt"/>
                <a:ea typeface="+mj-ea"/>
                <a:cs typeface="+mj-cs"/>
              </a:defRPr>
            </a:pPr>
            <a:r>
              <a:rPr lang="en-US" sz="1400" dirty="0" smtClean="0">
                <a:solidFill>
                  <a:schemeClr val="bg1"/>
                </a:solidFill>
                <a:latin typeface="Arial" charset="0"/>
                <a:ea typeface="Arial" charset="0"/>
                <a:cs typeface="Arial" charset="0"/>
              </a:rPr>
              <a:t>by </a:t>
            </a:r>
            <a:r>
              <a:rPr lang="en-US" sz="1400" dirty="0">
                <a:solidFill>
                  <a:schemeClr val="bg1"/>
                </a:solidFill>
                <a:latin typeface="Arial" charset="0"/>
                <a:ea typeface="Arial" charset="0"/>
                <a:cs typeface="Arial" charset="0"/>
              </a:rPr>
              <a:t>UNICEF regions, 2010-2016</a:t>
            </a:r>
          </a:p>
        </p:txBody>
      </p:sp>
      <p:graphicFrame>
        <p:nvGraphicFramePr>
          <p:cNvPr id="8" name="Chart 7">
            <a:extLst>
              <a:ext uri="{FF2B5EF4-FFF2-40B4-BE49-F238E27FC236}">
                <a16:creationId xmlns:lc="http://schemas.openxmlformats.org/drawingml/2006/lockedCanvas" xmlns="" xmlns:a16="http://schemas.microsoft.com/office/drawing/2014/main" xmlns:xdr="http://schemas.openxmlformats.org/drawingml/2006/spreadsheetDrawing" id="{00000000-0008-0000-0100-000002000000}"/>
              </a:ext>
            </a:extLst>
          </p:cNvPr>
          <p:cNvGraphicFramePr>
            <a:graphicFrameLocks/>
          </p:cNvGraphicFramePr>
          <p:nvPr>
            <p:extLst>
              <p:ext uri="{D42A27DB-BD31-4B8C-83A1-F6EECF244321}">
                <p14:modId xmlns:p14="http://schemas.microsoft.com/office/powerpoint/2010/main" val="1358976594"/>
              </p:ext>
            </p:extLst>
          </p:nvPr>
        </p:nvGraphicFramePr>
        <p:xfrm>
          <a:off x="1828800" y="1747822"/>
          <a:ext cx="9255671" cy="4669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7575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hildren and AIDS color scheme">
      <a:dk1>
        <a:srgbClr val="636466"/>
      </a:dk1>
      <a:lt1>
        <a:srgbClr val="FFFFFF"/>
      </a:lt1>
      <a:dk2>
        <a:srgbClr val="636466"/>
      </a:dk2>
      <a:lt2>
        <a:srgbClr val="E7E6E6"/>
      </a:lt2>
      <a:accent1>
        <a:srgbClr val="00AEEF"/>
      </a:accent1>
      <a:accent2>
        <a:srgbClr val="F1624C"/>
      </a:accent2>
      <a:accent3>
        <a:srgbClr val="A5A5A5"/>
      </a:accent3>
      <a:accent4>
        <a:srgbClr val="E43335"/>
      </a:accent4>
      <a:accent5>
        <a:srgbClr val="FFFFFF"/>
      </a:accent5>
      <a:accent6>
        <a:srgbClr val="007D9D"/>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9406</TotalTime>
  <Words>4195</Words>
  <Application>Microsoft Macintosh PowerPoint</Application>
  <PresentationFormat>Widescreen</PresentationFormat>
  <Paragraphs>442</Paragraphs>
  <Slides>39</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Calibri</vt:lpstr>
      <vt:lpstr>Calibri Light</vt:lpstr>
      <vt:lpstr>Univers LT Std 45 Light Obl</vt:lpstr>
      <vt:lpstr>Univers LT Std 55</vt:lpstr>
      <vt:lpstr>Univers LT Std 55 Roman</vt:lpstr>
      <vt:lpstr>Univers LT Std 65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UNICEF</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Bailey</dc:creator>
  <cp:lastModifiedBy>Natalie Bailey</cp:lastModifiedBy>
  <cp:revision>107</cp:revision>
  <dcterms:created xsi:type="dcterms:W3CDTF">2015-09-29T14:39:58Z</dcterms:created>
  <dcterms:modified xsi:type="dcterms:W3CDTF">2017-11-28T01:58:58Z</dcterms:modified>
</cp:coreProperties>
</file>